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455" r:id="rId3"/>
    <p:sldId id="456" r:id="rId4"/>
    <p:sldId id="439" r:id="rId5"/>
    <p:sldId id="454" r:id="rId6"/>
    <p:sldId id="457" r:id="rId7"/>
    <p:sldId id="458" r:id="rId8"/>
    <p:sldId id="459" r:id="rId9"/>
    <p:sldId id="460" r:id="rId10"/>
    <p:sldId id="446" r:id="rId11"/>
    <p:sldId id="447" r:id="rId12"/>
    <p:sldId id="453" r:id="rId13"/>
    <p:sldId id="461" r:id="rId14"/>
    <p:sldId id="462" r:id="rId15"/>
    <p:sldId id="282" r:id="rId16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dia Nash" initials="L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23"/>
    <a:srgbClr val="BF5E1F"/>
    <a:srgbClr val="DF864F"/>
    <a:srgbClr val="A9541F"/>
    <a:srgbClr val="D96D2B"/>
    <a:srgbClr val="C0601E"/>
    <a:srgbClr val="FFFFFF"/>
    <a:srgbClr val="DD8047"/>
    <a:srgbClr val="EBAC85"/>
    <a:srgbClr val="DB7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8099" autoAdjust="0"/>
  </p:normalViewPr>
  <p:slideViewPr>
    <p:cSldViewPr>
      <p:cViewPr varScale="1">
        <p:scale>
          <a:sx n="67" d="100"/>
          <a:sy n="67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0A510-1FED-4F78-8B50-36D1E7E9377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55F502-8D48-498F-AB1A-AD98857BC39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Implementation Study</a:t>
          </a:r>
          <a:endParaRPr lang="en-US" sz="2800" b="1" dirty="0">
            <a:solidFill>
              <a:schemeClr val="bg1"/>
            </a:solidFill>
          </a:endParaRPr>
        </a:p>
      </dgm:t>
    </dgm:pt>
    <dgm:pt modelId="{DC1E34EA-3140-47D6-B708-1D8191907BB7}" type="parTrans" cxnId="{10353B95-3CBF-4CDE-A49F-7602BF067610}">
      <dgm:prSet/>
      <dgm:spPr/>
      <dgm:t>
        <a:bodyPr/>
        <a:lstStyle/>
        <a:p>
          <a:endParaRPr lang="en-US"/>
        </a:p>
      </dgm:t>
    </dgm:pt>
    <dgm:pt modelId="{BFEE98ED-1D79-4742-9B26-E3DAA84E2BD0}" type="sibTrans" cxnId="{10353B95-3CBF-4CDE-A49F-7602BF067610}">
      <dgm:prSet/>
      <dgm:spPr/>
      <dgm:t>
        <a:bodyPr/>
        <a:lstStyle/>
        <a:p>
          <a:endParaRPr lang="en-US"/>
        </a:p>
      </dgm:t>
    </dgm:pt>
    <dgm:pt modelId="{4ABAAC1E-E51D-4392-A836-E8EE71A0C02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Impact Study</a:t>
          </a:r>
          <a:endParaRPr lang="en-US" sz="2800" b="1" dirty="0">
            <a:solidFill>
              <a:schemeClr val="bg1"/>
            </a:solidFill>
          </a:endParaRPr>
        </a:p>
      </dgm:t>
    </dgm:pt>
    <dgm:pt modelId="{95151239-CF22-4855-8942-5F1662B9A489}" type="parTrans" cxnId="{5FD760E8-EA48-4D9F-A683-BBF79A5D2F5A}">
      <dgm:prSet/>
      <dgm:spPr/>
      <dgm:t>
        <a:bodyPr/>
        <a:lstStyle/>
        <a:p>
          <a:endParaRPr lang="en-US"/>
        </a:p>
      </dgm:t>
    </dgm:pt>
    <dgm:pt modelId="{6E698E60-C516-4D8F-827E-E745650288B6}" type="sibTrans" cxnId="{5FD760E8-EA48-4D9F-A683-BBF79A5D2F5A}">
      <dgm:prSet/>
      <dgm:spPr/>
      <dgm:t>
        <a:bodyPr/>
        <a:lstStyle/>
        <a:p>
          <a:endParaRPr lang="en-US"/>
        </a:p>
      </dgm:t>
    </dgm:pt>
    <dgm:pt modelId="{77DB935F-33B6-4DA9-8CE5-D024C842FD6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Quasi-experimental design</a:t>
          </a:r>
          <a:endParaRPr lang="en-US" sz="2400" b="1" dirty="0">
            <a:solidFill>
              <a:schemeClr val="bg1"/>
            </a:solidFill>
          </a:endParaRPr>
        </a:p>
      </dgm:t>
    </dgm:pt>
    <dgm:pt modelId="{D43EF953-42D8-4FFB-9A59-5704EF747630}" type="parTrans" cxnId="{8C6BC5C0-F3FA-41DB-BE94-4F56EA595E0A}">
      <dgm:prSet/>
      <dgm:spPr/>
      <dgm:t>
        <a:bodyPr/>
        <a:lstStyle/>
        <a:p>
          <a:endParaRPr lang="en-US"/>
        </a:p>
      </dgm:t>
    </dgm:pt>
    <dgm:pt modelId="{96017C1F-593B-4328-8DE9-5EDF8A152E68}" type="sibTrans" cxnId="{8C6BC5C0-F3FA-41DB-BE94-4F56EA595E0A}">
      <dgm:prSet/>
      <dgm:spPr/>
      <dgm:t>
        <a:bodyPr/>
        <a:lstStyle/>
        <a:p>
          <a:endParaRPr lang="en-US"/>
        </a:p>
      </dgm:t>
    </dgm:pt>
    <dgm:pt modelId="{D784CB04-1311-4C6A-B506-AB14DC89E3D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Three rounds of site visits</a:t>
          </a:r>
          <a:endParaRPr lang="en-US" sz="2400" b="1" dirty="0">
            <a:solidFill>
              <a:schemeClr val="bg1"/>
            </a:solidFill>
          </a:endParaRPr>
        </a:p>
      </dgm:t>
    </dgm:pt>
    <dgm:pt modelId="{617EA1C8-1696-4769-9AFB-4C7975CF5968}" type="sibTrans" cxnId="{819F7DE7-2BCF-4F0E-903F-90D10D236202}">
      <dgm:prSet/>
      <dgm:spPr/>
      <dgm:t>
        <a:bodyPr/>
        <a:lstStyle/>
        <a:p>
          <a:endParaRPr lang="en-US"/>
        </a:p>
      </dgm:t>
    </dgm:pt>
    <dgm:pt modelId="{A11EAB83-4251-48CD-87C0-33CA06702AAE}" type="parTrans" cxnId="{819F7DE7-2BCF-4F0E-903F-90D10D236202}">
      <dgm:prSet/>
      <dgm:spPr/>
      <dgm:t>
        <a:bodyPr/>
        <a:lstStyle/>
        <a:p>
          <a:endParaRPr lang="en-US"/>
        </a:p>
      </dgm:t>
    </dgm:pt>
    <dgm:pt modelId="{94EFB2AC-ACCD-4482-8400-C1F4A4CD467F}">
      <dgm:prSet phldrT="[Text]" custT="1"/>
      <dgm:spPr/>
      <dgm:t>
        <a:bodyPr/>
        <a:lstStyle/>
        <a:p>
          <a:endParaRPr lang="en-US" sz="3200" dirty="0"/>
        </a:p>
      </dgm:t>
    </dgm:pt>
    <dgm:pt modelId="{B0711A4E-7172-434C-87CB-B9654C8C4E7A}" type="parTrans" cxnId="{01E9CDEF-1FBB-4277-9CAD-49CE1ECEA53E}">
      <dgm:prSet/>
      <dgm:spPr/>
      <dgm:t>
        <a:bodyPr/>
        <a:lstStyle/>
        <a:p>
          <a:endParaRPr lang="en-US"/>
        </a:p>
      </dgm:t>
    </dgm:pt>
    <dgm:pt modelId="{563D1D94-49B5-4156-9BC8-FFD6B91DCFBD}" type="sibTrans" cxnId="{01E9CDEF-1FBB-4277-9CAD-49CE1ECEA53E}">
      <dgm:prSet/>
      <dgm:spPr/>
      <dgm:t>
        <a:bodyPr/>
        <a:lstStyle/>
        <a:p>
          <a:endParaRPr lang="en-US"/>
        </a:p>
      </dgm:t>
    </dgm:pt>
    <dgm:pt modelId="{86922BCC-B679-48B5-BA87-AA9792B97FF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Employer &amp; WIB surveys</a:t>
          </a:r>
          <a:endParaRPr lang="en-US" sz="2400" b="1" dirty="0">
            <a:solidFill>
              <a:schemeClr val="bg1"/>
            </a:solidFill>
          </a:endParaRPr>
        </a:p>
      </dgm:t>
    </dgm:pt>
    <dgm:pt modelId="{08D36113-DD1A-49C3-AD5D-D43D8B9015C2}" type="parTrans" cxnId="{06C32641-BE77-4712-8BA5-F36D7D5281AA}">
      <dgm:prSet/>
      <dgm:spPr/>
      <dgm:t>
        <a:bodyPr/>
        <a:lstStyle/>
        <a:p>
          <a:endParaRPr lang="en-US"/>
        </a:p>
      </dgm:t>
    </dgm:pt>
    <dgm:pt modelId="{F69105B7-C80D-4126-82E8-D2DD9813E611}" type="sibTrans" cxnId="{06C32641-BE77-4712-8BA5-F36D7D5281AA}">
      <dgm:prSet/>
      <dgm:spPr/>
      <dgm:t>
        <a:bodyPr/>
        <a:lstStyle/>
        <a:p>
          <a:endParaRPr lang="en-US"/>
        </a:p>
      </dgm:t>
    </dgm:pt>
    <dgm:pt modelId="{7BEA83BC-4352-49EB-9CB3-67C776F3906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Observations and document reviews</a:t>
          </a:r>
          <a:endParaRPr lang="en-US" sz="2400" b="1" dirty="0">
            <a:solidFill>
              <a:schemeClr val="bg1"/>
            </a:solidFill>
          </a:endParaRPr>
        </a:p>
      </dgm:t>
    </dgm:pt>
    <dgm:pt modelId="{74CFB520-325C-4CED-9FE8-9173E84FCA41}" type="parTrans" cxnId="{C7E7A734-FECE-47A9-B572-B20AA67CEF46}">
      <dgm:prSet/>
      <dgm:spPr/>
      <dgm:t>
        <a:bodyPr/>
        <a:lstStyle/>
        <a:p>
          <a:endParaRPr lang="en-US"/>
        </a:p>
      </dgm:t>
    </dgm:pt>
    <dgm:pt modelId="{78068B0F-62D9-4E25-8B87-836E4942999B}" type="sibTrans" cxnId="{C7E7A734-FECE-47A9-B572-B20AA67CEF46}">
      <dgm:prSet/>
      <dgm:spPr/>
      <dgm:t>
        <a:bodyPr/>
        <a:lstStyle/>
        <a:p>
          <a:endParaRPr lang="en-US"/>
        </a:p>
      </dgm:t>
    </dgm:pt>
    <dgm:pt modelId="{9A54748A-3CEF-4352-91DE-C551C4D42C5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Workforce and UI data from PA</a:t>
          </a:r>
          <a:endParaRPr lang="en-US" sz="2400" b="1" dirty="0">
            <a:solidFill>
              <a:schemeClr val="bg1"/>
            </a:solidFill>
          </a:endParaRPr>
        </a:p>
      </dgm:t>
    </dgm:pt>
    <dgm:pt modelId="{7FD516B3-8DDD-40F6-99CD-59F0E4279D50}" type="parTrans" cxnId="{DC7FB2E3-FED8-4CBA-892C-B97E736C60AF}">
      <dgm:prSet/>
      <dgm:spPr/>
      <dgm:t>
        <a:bodyPr/>
        <a:lstStyle/>
        <a:p>
          <a:endParaRPr lang="en-US"/>
        </a:p>
      </dgm:t>
    </dgm:pt>
    <dgm:pt modelId="{81A1489C-A74F-4721-BDBB-815CCE94A3D1}" type="sibTrans" cxnId="{DC7FB2E3-FED8-4CBA-892C-B97E736C60AF}">
      <dgm:prSet/>
      <dgm:spPr/>
      <dgm:t>
        <a:bodyPr/>
        <a:lstStyle/>
        <a:p>
          <a:endParaRPr lang="en-US"/>
        </a:p>
      </dgm:t>
    </dgm:pt>
    <dgm:pt modelId="{D3BBAC9E-BB35-4397-A4F3-2E44CC8FC82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Academic data from Texas college and UI data from TX</a:t>
          </a:r>
          <a:endParaRPr lang="en-US" sz="2400" b="1" dirty="0">
            <a:solidFill>
              <a:schemeClr val="bg1"/>
            </a:solidFill>
          </a:endParaRPr>
        </a:p>
      </dgm:t>
    </dgm:pt>
    <dgm:pt modelId="{6DD4C92C-73EC-4408-8FA9-9E40A8BBC523}" type="parTrans" cxnId="{80C286A1-2874-4B6E-B3FE-9B3168746E22}">
      <dgm:prSet/>
      <dgm:spPr/>
      <dgm:t>
        <a:bodyPr/>
        <a:lstStyle/>
        <a:p>
          <a:endParaRPr lang="en-US"/>
        </a:p>
      </dgm:t>
    </dgm:pt>
    <dgm:pt modelId="{984BC9FE-D7CD-45F7-ACE7-C171DFADCF1C}" type="sibTrans" cxnId="{80C286A1-2874-4B6E-B3FE-9B3168746E22}">
      <dgm:prSet/>
      <dgm:spPr/>
      <dgm:t>
        <a:bodyPr/>
        <a:lstStyle/>
        <a:p>
          <a:endParaRPr lang="en-US"/>
        </a:p>
      </dgm:t>
    </dgm:pt>
    <dgm:pt modelId="{9D826BBD-F8F8-4B44-9942-EF1D4AAEA217}" type="pres">
      <dgm:prSet presAssocID="{D720A510-1FED-4F78-8B50-36D1E7E937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A4631-DB54-486E-9374-1A925FDC35AC}" type="pres">
      <dgm:prSet presAssocID="{E355F502-8D48-498F-AB1A-AD98857BC393}" presName="node" presStyleLbl="node1" presStyleIdx="0" presStyleCnt="2" custScaleX="90475" custScaleY="96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434F4-E257-4E36-9495-BAAB9326AE85}" type="pres">
      <dgm:prSet presAssocID="{BFEE98ED-1D79-4742-9B26-E3DAA84E2BD0}" presName="sibTrans" presStyleCnt="0"/>
      <dgm:spPr/>
    </dgm:pt>
    <dgm:pt modelId="{2C95369D-F550-4504-B762-A2C91DEB88E2}" type="pres">
      <dgm:prSet presAssocID="{4ABAAC1E-E51D-4392-A836-E8EE71A0C02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63D29-EFF4-4205-9CE7-94BD6563A0AF}" type="presOf" srcId="{9A54748A-3CEF-4352-91DE-C551C4D42C56}" destId="{2C95369D-F550-4504-B762-A2C91DEB88E2}" srcOrd="0" destOrd="2" presId="urn:microsoft.com/office/officeart/2005/8/layout/hList6"/>
    <dgm:cxn modelId="{01E9CDEF-1FBB-4277-9CAD-49CE1ECEA53E}" srcId="{E355F502-8D48-498F-AB1A-AD98857BC393}" destId="{94EFB2AC-ACCD-4482-8400-C1F4A4CD467F}" srcOrd="3" destOrd="0" parTransId="{B0711A4E-7172-434C-87CB-B9654C8C4E7A}" sibTransId="{563D1D94-49B5-4156-9BC8-FFD6B91DCFBD}"/>
    <dgm:cxn modelId="{8C6BC5C0-F3FA-41DB-BE94-4F56EA595E0A}" srcId="{4ABAAC1E-E51D-4392-A836-E8EE71A0C023}" destId="{77DB935F-33B6-4DA9-8CE5-D024C842FD60}" srcOrd="0" destOrd="0" parTransId="{D43EF953-42D8-4FFB-9A59-5704EF747630}" sibTransId="{96017C1F-593B-4328-8DE9-5EDF8A152E68}"/>
    <dgm:cxn modelId="{DC7FB2E3-FED8-4CBA-892C-B97E736C60AF}" srcId="{4ABAAC1E-E51D-4392-A836-E8EE71A0C023}" destId="{9A54748A-3CEF-4352-91DE-C551C4D42C56}" srcOrd="1" destOrd="0" parTransId="{7FD516B3-8DDD-40F6-99CD-59F0E4279D50}" sibTransId="{81A1489C-A74F-4721-BDBB-815CCE94A3D1}"/>
    <dgm:cxn modelId="{80C286A1-2874-4B6E-B3FE-9B3168746E22}" srcId="{4ABAAC1E-E51D-4392-A836-E8EE71A0C023}" destId="{D3BBAC9E-BB35-4397-A4F3-2E44CC8FC82E}" srcOrd="2" destOrd="0" parTransId="{6DD4C92C-73EC-4408-8FA9-9E40A8BBC523}" sibTransId="{984BC9FE-D7CD-45F7-ACE7-C171DFADCF1C}"/>
    <dgm:cxn modelId="{8DEF9EAB-24BB-45E8-8C50-7987892A1862}" type="presOf" srcId="{7BEA83BC-4352-49EB-9CB3-67C776F3906F}" destId="{E77A4631-DB54-486E-9374-1A925FDC35AC}" srcOrd="0" destOrd="3" presId="urn:microsoft.com/office/officeart/2005/8/layout/hList6"/>
    <dgm:cxn modelId="{DDA7755A-CA3D-4BEA-A302-2B93438D0D3C}" type="presOf" srcId="{77DB935F-33B6-4DA9-8CE5-D024C842FD60}" destId="{2C95369D-F550-4504-B762-A2C91DEB88E2}" srcOrd="0" destOrd="1" presId="urn:microsoft.com/office/officeart/2005/8/layout/hList6"/>
    <dgm:cxn modelId="{06C32641-BE77-4712-8BA5-F36D7D5281AA}" srcId="{E355F502-8D48-498F-AB1A-AD98857BC393}" destId="{86922BCC-B679-48B5-BA87-AA9792B97FFF}" srcOrd="1" destOrd="0" parTransId="{08D36113-DD1A-49C3-AD5D-D43D8B9015C2}" sibTransId="{F69105B7-C80D-4126-82E8-D2DD9813E611}"/>
    <dgm:cxn modelId="{B08F2173-0E5E-427B-9CCD-DF62547DE482}" type="presOf" srcId="{86922BCC-B679-48B5-BA87-AA9792B97FFF}" destId="{E77A4631-DB54-486E-9374-1A925FDC35AC}" srcOrd="0" destOrd="2" presId="urn:microsoft.com/office/officeart/2005/8/layout/hList6"/>
    <dgm:cxn modelId="{89752F33-D80A-4CD2-95DD-5667D0F5AC29}" type="presOf" srcId="{94EFB2AC-ACCD-4482-8400-C1F4A4CD467F}" destId="{E77A4631-DB54-486E-9374-1A925FDC35AC}" srcOrd="0" destOrd="4" presId="urn:microsoft.com/office/officeart/2005/8/layout/hList6"/>
    <dgm:cxn modelId="{1BFA6D0C-68F0-49E9-89C6-48866040CA2A}" type="presOf" srcId="{D720A510-1FED-4F78-8B50-36D1E7E93779}" destId="{9D826BBD-F8F8-4B44-9942-EF1D4AAEA217}" srcOrd="0" destOrd="0" presId="urn:microsoft.com/office/officeart/2005/8/layout/hList6"/>
    <dgm:cxn modelId="{C7E7A734-FECE-47A9-B572-B20AA67CEF46}" srcId="{E355F502-8D48-498F-AB1A-AD98857BC393}" destId="{7BEA83BC-4352-49EB-9CB3-67C776F3906F}" srcOrd="2" destOrd="0" parTransId="{74CFB520-325C-4CED-9FE8-9173E84FCA41}" sibTransId="{78068B0F-62D9-4E25-8B87-836E4942999B}"/>
    <dgm:cxn modelId="{539B40DE-8EF8-44A6-9D86-D9D7EF1FFFF4}" type="presOf" srcId="{D784CB04-1311-4C6A-B506-AB14DC89E3D9}" destId="{E77A4631-DB54-486E-9374-1A925FDC35AC}" srcOrd="0" destOrd="1" presId="urn:microsoft.com/office/officeart/2005/8/layout/hList6"/>
    <dgm:cxn modelId="{6EDDD81C-DF4C-4EE6-89BE-1F1908E778A2}" type="presOf" srcId="{D3BBAC9E-BB35-4397-A4F3-2E44CC8FC82E}" destId="{2C95369D-F550-4504-B762-A2C91DEB88E2}" srcOrd="0" destOrd="3" presId="urn:microsoft.com/office/officeart/2005/8/layout/hList6"/>
    <dgm:cxn modelId="{10353B95-3CBF-4CDE-A49F-7602BF067610}" srcId="{D720A510-1FED-4F78-8B50-36D1E7E93779}" destId="{E355F502-8D48-498F-AB1A-AD98857BC393}" srcOrd="0" destOrd="0" parTransId="{DC1E34EA-3140-47D6-B708-1D8191907BB7}" sibTransId="{BFEE98ED-1D79-4742-9B26-E3DAA84E2BD0}"/>
    <dgm:cxn modelId="{819F7DE7-2BCF-4F0E-903F-90D10D236202}" srcId="{E355F502-8D48-498F-AB1A-AD98857BC393}" destId="{D784CB04-1311-4C6A-B506-AB14DC89E3D9}" srcOrd="0" destOrd="0" parTransId="{A11EAB83-4251-48CD-87C0-33CA06702AAE}" sibTransId="{617EA1C8-1696-4769-9AFB-4C7975CF5968}"/>
    <dgm:cxn modelId="{31489993-0234-4EE4-B3F7-8053589ACEB6}" type="presOf" srcId="{4ABAAC1E-E51D-4392-A836-E8EE71A0C023}" destId="{2C95369D-F550-4504-B762-A2C91DEB88E2}" srcOrd="0" destOrd="0" presId="urn:microsoft.com/office/officeart/2005/8/layout/hList6"/>
    <dgm:cxn modelId="{F23F0B6F-6D71-473D-A03B-57E59868EDBB}" type="presOf" srcId="{E355F502-8D48-498F-AB1A-AD98857BC393}" destId="{E77A4631-DB54-486E-9374-1A925FDC35AC}" srcOrd="0" destOrd="0" presId="urn:microsoft.com/office/officeart/2005/8/layout/hList6"/>
    <dgm:cxn modelId="{5FD760E8-EA48-4D9F-A683-BBF79A5D2F5A}" srcId="{D720A510-1FED-4F78-8B50-36D1E7E93779}" destId="{4ABAAC1E-E51D-4392-A836-E8EE71A0C023}" srcOrd="1" destOrd="0" parTransId="{95151239-CF22-4855-8942-5F1662B9A489}" sibTransId="{6E698E60-C516-4D8F-827E-E745650288B6}"/>
    <dgm:cxn modelId="{457C2B46-F1F8-48E7-B0A5-0AB9E2A4313B}" type="presParOf" srcId="{9D826BBD-F8F8-4B44-9942-EF1D4AAEA217}" destId="{E77A4631-DB54-486E-9374-1A925FDC35AC}" srcOrd="0" destOrd="0" presId="urn:microsoft.com/office/officeart/2005/8/layout/hList6"/>
    <dgm:cxn modelId="{744CAEC7-2744-421B-8538-F7898710E55E}" type="presParOf" srcId="{9D826BBD-F8F8-4B44-9942-EF1D4AAEA217}" destId="{3F0434F4-E257-4E36-9495-BAAB9326AE85}" srcOrd="1" destOrd="0" presId="urn:microsoft.com/office/officeart/2005/8/layout/hList6"/>
    <dgm:cxn modelId="{4C9EC36B-01BF-43A8-93A5-EC61933FA2F3}" type="presParOf" srcId="{9D826BBD-F8F8-4B44-9942-EF1D4AAEA217}" destId="{2C95369D-F550-4504-B762-A2C91DEB88E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E9715-A176-4AD2-B837-9D54E5BFCFA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D3525-E0FA-49BC-854B-D8D50ACF1FDF}">
      <dgm:prSet/>
      <dgm:spPr/>
      <dgm:t>
        <a:bodyPr/>
        <a:lstStyle/>
        <a:p>
          <a:pPr rtl="0"/>
          <a:r>
            <a:rPr lang="en-US" b="1" dirty="0" smtClean="0"/>
            <a:t>Industry contributions (in-kind and funding)</a:t>
          </a:r>
          <a:endParaRPr lang="en-US" b="1" dirty="0"/>
        </a:p>
      </dgm:t>
    </dgm:pt>
    <dgm:pt modelId="{2313A156-2FAA-4441-9B16-0DA9447C6F08}" type="parTrans" cxnId="{48EDA897-EE54-4DCF-A283-AEEA0117E9CD}">
      <dgm:prSet/>
      <dgm:spPr/>
      <dgm:t>
        <a:bodyPr/>
        <a:lstStyle/>
        <a:p>
          <a:endParaRPr lang="en-US"/>
        </a:p>
      </dgm:t>
    </dgm:pt>
    <dgm:pt modelId="{1E529CDC-49D3-43D5-838A-BD2123B10D6D}" type="sibTrans" cxnId="{48EDA897-EE54-4DCF-A283-AEEA0117E9CD}">
      <dgm:prSet/>
      <dgm:spPr/>
      <dgm:t>
        <a:bodyPr/>
        <a:lstStyle/>
        <a:p>
          <a:endParaRPr lang="en-US"/>
        </a:p>
      </dgm:t>
    </dgm:pt>
    <dgm:pt modelId="{914F0D5A-181D-4450-AA34-0E308CB0E175}">
      <dgm:prSet/>
      <dgm:spPr/>
      <dgm:t>
        <a:bodyPr/>
        <a:lstStyle/>
        <a:p>
          <a:pPr rtl="0"/>
          <a:r>
            <a:rPr lang="en-US" b="1" dirty="0" smtClean="0"/>
            <a:t>MSC 2014 membership survey results</a:t>
          </a:r>
          <a:endParaRPr lang="en-US" b="1" dirty="0"/>
        </a:p>
      </dgm:t>
    </dgm:pt>
    <dgm:pt modelId="{9E9E2027-5203-4616-9D7B-28055EE5C323}" type="parTrans" cxnId="{CA8A5E4B-D888-436F-842F-B4129314C458}">
      <dgm:prSet/>
      <dgm:spPr/>
      <dgm:t>
        <a:bodyPr/>
        <a:lstStyle/>
        <a:p>
          <a:endParaRPr lang="en-US"/>
        </a:p>
      </dgm:t>
    </dgm:pt>
    <dgm:pt modelId="{D7769C78-A060-4A09-9B0E-A9047636B25D}" type="sibTrans" cxnId="{CA8A5E4B-D888-436F-842F-B4129314C458}">
      <dgm:prSet/>
      <dgm:spPr/>
      <dgm:t>
        <a:bodyPr/>
        <a:lstStyle/>
        <a:p>
          <a:endParaRPr lang="en-US"/>
        </a:p>
      </dgm:t>
    </dgm:pt>
    <dgm:pt modelId="{14EB59C0-6242-4D02-B569-A6A9A1134D2C}">
      <dgm:prSet/>
      <dgm:spPr/>
      <dgm:t>
        <a:bodyPr/>
        <a:lstStyle/>
        <a:p>
          <a:pPr rtl="0"/>
          <a:r>
            <a:rPr lang="en-US" b="1" dirty="0" smtClean="0"/>
            <a:t>Semi-structured phone interviews with ACCD staff &amp; 20 oil and gas industry reps.</a:t>
          </a:r>
          <a:endParaRPr lang="en-US" b="1" dirty="0"/>
        </a:p>
      </dgm:t>
    </dgm:pt>
    <dgm:pt modelId="{4453653F-6852-4C00-AB3A-F8608B4F7647}" type="parTrans" cxnId="{3A5247E9-684A-4569-9C36-F40C36B02C4C}">
      <dgm:prSet/>
      <dgm:spPr/>
      <dgm:t>
        <a:bodyPr/>
        <a:lstStyle/>
        <a:p>
          <a:endParaRPr lang="en-US"/>
        </a:p>
      </dgm:t>
    </dgm:pt>
    <dgm:pt modelId="{5F744CEB-8A6C-4772-AC6A-0D67835D1124}" type="sibTrans" cxnId="{3A5247E9-684A-4569-9C36-F40C36B02C4C}">
      <dgm:prSet/>
      <dgm:spPr/>
      <dgm:t>
        <a:bodyPr/>
        <a:lstStyle/>
        <a:p>
          <a:endParaRPr lang="en-US"/>
        </a:p>
      </dgm:t>
    </dgm:pt>
    <dgm:pt modelId="{32D268E3-3462-4124-81A9-3E318A23C100}">
      <dgm:prSet/>
      <dgm:spPr/>
      <dgm:t>
        <a:bodyPr/>
        <a:lstStyle/>
        <a:p>
          <a:pPr rtl="0"/>
          <a:r>
            <a:rPr lang="en-US" b="1" dirty="0" smtClean="0"/>
            <a:t>Observations of ShaleNET hub partner meetings and industry advisory groups</a:t>
          </a:r>
          <a:endParaRPr lang="en-US" b="1" dirty="0"/>
        </a:p>
      </dgm:t>
    </dgm:pt>
    <dgm:pt modelId="{DD4A0626-871D-4334-96DC-88E24CB4237C}" type="parTrans" cxnId="{ABCB20BD-9031-447B-990A-0AD395674CEB}">
      <dgm:prSet/>
      <dgm:spPr/>
      <dgm:t>
        <a:bodyPr/>
        <a:lstStyle/>
        <a:p>
          <a:endParaRPr lang="en-US"/>
        </a:p>
      </dgm:t>
    </dgm:pt>
    <dgm:pt modelId="{5138C183-02E3-491E-B67E-899C2037C340}" type="sibTrans" cxnId="{ABCB20BD-9031-447B-990A-0AD395674CEB}">
      <dgm:prSet/>
      <dgm:spPr/>
      <dgm:t>
        <a:bodyPr/>
        <a:lstStyle/>
        <a:p>
          <a:endParaRPr lang="en-US"/>
        </a:p>
      </dgm:t>
    </dgm:pt>
    <dgm:pt modelId="{184C1626-31A9-4C4B-B419-FEE5E08DDF7F}" type="pres">
      <dgm:prSet presAssocID="{83AE9715-A176-4AD2-B837-9D54E5BFCF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14298-7093-4969-8EC8-ACF670EF25AE}" type="pres">
      <dgm:prSet presAssocID="{588D3525-E0FA-49BC-854B-D8D50ACF1F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03B7E-7D38-4429-8269-9DD723438127}" type="pres">
      <dgm:prSet presAssocID="{1E529CDC-49D3-43D5-838A-BD2123B10D6D}" presName="sibTrans" presStyleCnt="0"/>
      <dgm:spPr/>
    </dgm:pt>
    <dgm:pt modelId="{BA04EB1F-27C2-4D9A-8A80-B6731DBC9907}" type="pres">
      <dgm:prSet presAssocID="{914F0D5A-181D-4450-AA34-0E308CB0E1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E6A7A-CE89-417F-8579-FF8F39EF5AC5}" type="pres">
      <dgm:prSet presAssocID="{D7769C78-A060-4A09-9B0E-A9047636B25D}" presName="sibTrans" presStyleCnt="0"/>
      <dgm:spPr/>
    </dgm:pt>
    <dgm:pt modelId="{6D0041F1-AD50-4602-B8DF-C6CE5B906824}" type="pres">
      <dgm:prSet presAssocID="{14EB59C0-6242-4D02-B569-A6A9A1134D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F0553-654E-47A0-AD10-4D77003D2CC4}" type="pres">
      <dgm:prSet presAssocID="{5F744CEB-8A6C-4772-AC6A-0D67835D1124}" presName="sibTrans" presStyleCnt="0"/>
      <dgm:spPr/>
    </dgm:pt>
    <dgm:pt modelId="{0A3B6F2B-9B99-4BE7-A4F9-36612C04E4E4}" type="pres">
      <dgm:prSet presAssocID="{32D268E3-3462-4124-81A9-3E318A23C1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8A4AE-8816-426D-BCD8-B9974B6F0BBA}" type="presOf" srcId="{588D3525-E0FA-49BC-854B-D8D50ACF1FDF}" destId="{55614298-7093-4969-8EC8-ACF670EF25AE}" srcOrd="0" destOrd="0" presId="urn:microsoft.com/office/officeart/2005/8/layout/default#1"/>
    <dgm:cxn modelId="{E1C668D2-93C5-4583-8B43-E6A38313922E}" type="presOf" srcId="{14EB59C0-6242-4D02-B569-A6A9A1134D2C}" destId="{6D0041F1-AD50-4602-B8DF-C6CE5B906824}" srcOrd="0" destOrd="0" presId="urn:microsoft.com/office/officeart/2005/8/layout/default#1"/>
    <dgm:cxn modelId="{48EDA897-EE54-4DCF-A283-AEEA0117E9CD}" srcId="{83AE9715-A176-4AD2-B837-9D54E5BFCFA6}" destId="{588D3525-E0FA-49BC-854B-D8D50ACF1FDF}" srcOrd="0" destOrd="0" parTransId="{2313A156-2FAA-4441-9B16-0DA9447C6F08}" sibTransId="{1E529CDC-49D3-43D5-838A-BD2123B10D6D}"/>
    <dgm:cxn modelId="{CEACE18A-8205-4C72-8533-93F86D87A427}" type="presOf" srcId="{32D268E3-3462-4124-81A9-3E318A23C100}" destId="{0A3B6F2B-9B99-4BE7-A4F9-36612C04E4E4}" srcOrd="0" destOrd="0" presId="urn:microsoft.com/office/officeart/2005/8/layout/default#1"/>
    <dgm:cxn modelId="{3A5247E9-684A-4569-9C36-F40C36B02C4C}" srcId="{83AE9715-A176-4AD2-B837-9D54E5BFCFA6}" destId="{14EB59C0-6242-4D02-B569-A6A9A1134D2C}" srcOrd="2" destOrd="0" parTransId="{4453653F-6852-4C00-AB3A-F8608B4F7647}" sibTransId="{5F744CEB-8A6C-4772-AC6A-0D67835D1124}"/>
    <dgm:cxn modelId="{4F32848B-A438-4D9F-985F-292DB994B2BE}" type="presOf" srcId="{914F0D5A-181D-4450-AA34-0E308CB0E175}" destId="{BA04EB1F-27C2-4D9A-8A80-B6731DBC9907}" srcOrd="0" destOrd="0" presId="urn:microsoft.com/office/officeart/2005/8/layout/default#1"/>
    <dgm:cxn modelId="{CA8A5E4B-D888-436F-842F-B4129314C458}" srcId="{83AE9715-A176-4AD2-B837-9D54E5BFCFA6}" destId="{914F0D5A-181D-4450-AA34-0E308CB0E175}" srcOrd="1" destOrd="0" parTransId="{9E9E2027-5203-4616-9D7B-28055EE5C323}" sibTransId="{D7769C78-A060-4A09-9B0E-A9047636B25D}"/>
    <dgm:cxn modelId="{0884CF1F-6B63-49E9-8F58-C5A880A2A494}" type="presOf" srcId="{83AE9715-A176-4AD2-B837-9D54E5BFCFA6}" destId="{184C1626-31A9-4C4B-B419-FEE5E08DDF7F}" srcOrd="0" destOrd="0" presId="urn:microsoft.com/office/officeart/2005/8/layout/default#1"/>
    <dgm:cxn modelId="{ABCB20BD-9031-447B-990A-0AD395674CEB}" srcId="{83AE9715-A176-4AD2-B837-9D54E5BFCFA6}" destId="{32D268E3-3462-4124-81A9-3E318A23C100}" srcOrd="3" destOrd="0" parTransId="{DD4A0626-871D-4334-96DC-88E24CB4237C}" sibTransId="{5138C183-02E3-491E-B67E-899C2037C340}"/>
    <dgm:cxn modelId="{8C1B34E4-853F-43D1-BD12-10129678940B}" type="presParOf" srcId="{184C1626-31A9-4C4B-B419-FEE5E08DDF7F}" destId="{55614298-7093-4969-8EC8-ACF670EF25AE}" srcOrd="0" destOrd="0" presId="urn:microsoft.com/office/officeart/2005/8/layout/default#1"/>
    <dgm:cxn modelId="{7FC71476-0BA4-4D82-86D0-00547FFB20C9}" type="presParOf" srcId="{184C1626-31A9-4C4B-B419-FEE5E08DDF7F}" destId="{9D003B7E-7D38-4429-8269-9DD723438127}" srcOrd="1" destOrd="0" presId="urn:microsoft.com/office/officeart/2005/8/layout/default#1"/>
    <dgm:cxn modelId="{A4E1057F-7E7D-4B82-9324-B8FCEF4F41F9}" type="presParOf" srcId="{184C1626-31A9-4C4B-B419-FEE5E08DDF7F}" destId="{BA04EB1F-27C2-4D9A-8A80-B6731DBC9907}" srcOrd="2" destOrd="0" presId="urn:microsoft.com/office/officeart/2005/8/layout/default#1"/>
    <dgm:cxn modelId="{9F54F599-0C38-4E83-B663-5A9FA6A3A582}" type="presParOf" srcId="{184C1626-31A9-4C4B-B419-FEE5E08DDF7F}" destId="{8F2E6A7A-CE89-417F-8579-FF8F39EF5AC5}" srcOrd="3" destOrd="0" presId="urn:microsoft.com/office/officeart/2005/8/layout/default#1"/>
    <dgm:cxn modelId="{BEC03228-1AD0-4F69-96BC-0AAB22D5B7B1}" type="presParOf" srcId="{184C1626-31A9-4C4B-B419-FEE5E08DDF7F}" destId="{6D0041F1-AD50-4602-B8DF-C6CE5B906824}" srcOrd="4" destOrd="0" presId="urn:microsoft.com/office/officeart/2005/8/layout/default#1"/>
    <dgm:cxn modelId="{70503657-1CE6-4A2B-8763-327C31CCAFDB}" type="presParOf" srcId="{184C1626-31A9-4C4B-B419-FEE5E08DDF7F}" destId="{580F0553-654E-47A0-AD10-4D77003D2CC4}" srcOrd="5" destOrd="0" presId="urn:microsoft.com/office/officeart/2005/8/layout/default#1"/>
    <dgm:cxn modelId="{DFCD6CB8-747E-40C2-AD06-FBE883A5FC1E}" type="presParOf" srcId="{184C1626-31A9-4C4B-B419-FEE5E08DDF7F}" destId="{0A3B6F2B-9B99-4BE7-A4F9-36612C04E4E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1CDCF-6A7B-4BE4-BB45-619167A5EF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F3EF7-518B-4D55-8462-FF348F20E990}">
      <dgm:prSet/>
      <dgm:spPr/>
      <dgm:t>
        <a:bodyPr/>
        <a:lstStyle/>
        <a:p>
          <a:pPr rtl="0"/>
          <a:r>
            <a:rPr lang="en-US" b="1" dirty="0" smtClean="0"/>
            <a:t>Phone, email, in-person</a:t>
          </a:r>
          <a:endParaRPr lang="en-US" b="1" dirty="0"/>
        </a:p>
      </dgm:t>
    </dgm:pt>
    <dgm:pt modelId="{37D6C6A7-37BB-4895-9E78-4E5DF9CD7007}" type="parTrans" cxnId="{D9B6969A-2D78-452F-A372-0AC3FF70BF84}">
      <dgm:prSet/>
      <dgm:spPr/>
      <dgm:t>
        <a:bodyPr/>
        <a:lstStyle/>
        <a:p>
          <a:endParaRPr lang="en-US"/>
        </a:p>
      </dgm:t>
    </dgm:pt>
    <dgm:pt modelId="{D0030D2A-D513-499B-A0A1-8C215DEB62E7}" type="sibTrans" cxnId="{D9B6969A-2D78-452F-A372-0AC3FF70BF84}">
      <dgm:prSet/>
      <dgm:spPr/>
      <dgm:t>
        <a:bodyPr/>
        <a:lstStyle/>
        <a:p>
          <a:endParaRPr lang="en-US"/>
        </a:p>
      </dgm:t>
    </dgm:pt>
    <dgm:pt modelId="{9BF00B75-E9FC-42FE-93F6-E67093B5D106}">
      <dgm:prSet/>
      <dgm:spPr/>
      <dgm:t>
        <a:bodyPr/>
        <a:lstStyle/>
        <a:p>
          <a:pPr rtl="0"/>
          <a:r>
            <a:rPr lang="en-US" b="1" dirty="0" smtClean="0"/>
            <a:t>Lab tours</a:t>
          </a:r>
          <a:endParaRPr lang="en-US" b="1" dirty="0"/>
        </a:p>
      </dgm:t>
    </dgm:pt>
    <dgm:pt modelId="{BF7A232B-41FC-4A22-AEEB-2B6606118765}" type="parTrans" cxnId="{61AA7FF7-AF8B-4B92-B907-A2BAEA92A7AA}">
      <dgm:prSet/>
      <dgm:spPr/>
      <dgm:t>
        <a:bodyPr/>
        <a:lstStyle/>
        <a:p>
          <a:endParaRPr lang="en-US"/>
        </a:p>
      </dgm:t>
    </dgm:pt>
    <dgm:pt modelId="{3E010149-C6F4-4860-9D4A-AC503444FC32}" type="sibTrans" cxnId="{61AA7FF7-AF8B-4B92-B907-A2BAEA92A7AA}">
      <dgm:prSet/>
      <dgm:spPr/>
      <dgm:t>
        <a:bodyPr/>
        <a:lstStyle/>
        <a:p>
          <a:endParaRPr lang="en-US"/>
        </a:p>
      </dgm:t>
    </dgm:pt>
    <dgm:pt modelId="{A711FC30-3F6A-414B-90FD-72AE5A9C1051}">
      <dgm:prSet/>
      <dgm:spPr/>
      <dgm:t>
        <a:bodyPr/>
        <a:lstStyle/>
        <a:p>
          <a:pPr rtl="0"/>
          <a:r>
            <a:rPr lang="en-US" b="1" dirty="0" smtClean="0"/>
            <a:t>Advisory meetings</a:t>
          </a:r>
          <a:endParaRPr lang="en-US" b="1" dirty="0"/>
        </a:p>
      </dgm:t>
    </dgm:pt>
    <dgm:pt modelId="{F6E8573F-BADA-4FBF-B71C-216EEFBBFBF6}" type="parTrans" cxnId="{52390435-84B9-4C72-8D95-B74C87CC96E0}">
      <dgm:prSet/>
      <dgm:spPr/>
      <dgm:t>
        <a:bodyPr/>
        <a:lstStyle/>
        <a:p>
          <a:endParaRPr lang="en-US"/>
        </a:p>
      </dgm:t>
    </dgm:pt>
    <dgm:pt modelId="{11E3FDBE-8C85-47F0-B4B7-4772CB5D588B}" type="sibTrans" cxnId="{52390435-84B9-4C72-8D95-B74C87CC96E0}">
      <dgm:prSet/>
      <dgm:spPr/>
      <dgm:t>
        <a:bodyPr/>
        <a:lstStyle/>
        <a:p>
          <a:endParaRPr lang="en-US"/>
        </a:p>
      </dgm:t>
    </dgm:pt>
    <dgm:pt modelId="{DBE16927-EFAE-4315-87D7-62909DCB2A84}">
      <dgm:prSet/>
      <dgm:spPr/>
      <dgm:t>
        <a:bodyPr/>
        <a:lstStyle/>
        <a:p>
          <a:pPr rtl="0"/>
          <a:r>
            <a:rPr lang="en-US" b="1" dirty="0" smtClean="0"/>
            <a:t>Industry trade shows, conferences</a:t>
          </a:r>
          <a:endParaRPr lang="en-US" b="1" dirty="0"/>
        </a:p>
      </dgm:t>
    </dgm:pt>
    <dgm:pt modelId="{655E8D4A-CA9A-4447-98E4-55B9B321F90A}" type="parTrans" cxnId="{6B866151-FA08-400A-A845-0A3172155D3E}">
      <dgm:prSet/>
      <dgm:spPr/>
      <dgm:t>
        <a:bodyPr/>
        <a:lstStyle/>
        <a:p>
          <a:endParaRPr lang="en-US"/>
        </a:p>
      </dgm:t>
    </dgm:pt>
    <dgm:pt modelId="{5E73CCFD-5533-498A-A51F-3170BD9ECC84}" type="sibTrans" cxnId="{6B866151-FA08-400A-A845-0A3172155D3E}">
      <dgm:prSet/>
      <dgm:spPr/>
      <dgm:t>
        <a:bodyPr/>
        <a:lstStyle/>
        <a:p>
          <a:endParaRPr lang="en-US"/>
        </a:p>
      </dgm:t>
    </dgm:pt>
    <dgm:pt modelId="{216A6C04-20E1-4C82-824B-081410E0250E}" type="pres">
      <dgm:prSet presAssocID="{E541CDCF-6A7B-4BE4-BB45-619167A5EF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261BAE-DD5B-4B46-A8FB-9D4CD01DE0F5}" type="pres">
      <dgm:prSet presAssocID="{E541CDCF-6A7B-4BE4-BB45-619167A5EFC9}" presName="arrow" presStyleLbl="bgShp" presStyleIdx="0" presStyleCnt="1"/>
      <dgm:spPr/>
    </dgm:pt>
    <dgm:pt modelId="{02928C42-D848-4241-9F4D-0C07758DCF4F}" type="pres">
      <dgm:prSet presAssocID="{E541CDCF-6A7B-4BE4-BB45-619167A5EFC9}" presName="linearProcess" presStyleCnt="0"/>
      <dgm:spPr/>
    </dgm:pt>
    <dgm:pt modelId="{A09C0D3E-282C-4F70-98AD-77F017B2E3ED}" type="pres">
      <dgm:prSet presAssocID="{6C8F3EF7-518B-4D55-8462-FF348F20E99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D067E-F9C5-4B13-861C-05D026EC7B2E}" type="pres">
      <dgm:prSet presAssocID="{D0030D2A-D513-499B-A0A1-8C215DEB62E7}" presName="sibTrans" presStyleCnt="0"/>
      <dgm:spPr/>
    </dgm:pt>
    <dgm:pt modelId="{3EA71945-535F-47C2-803D-815DD9850476}" type="pres">
      <dgm:prSet presAssocID="{9BF00B75-E9FC-42FE-93F6-E67093B5D10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C051B-7886-41DF-9EA0-A3D6D9E56725}" type="pres">
      <dgm:prSet presAssocID="{3E010149-C6F4-4860-9D4A-AC503444FC32}" presName="sibTrans" presStyleCnt="0"/>
      <dgm:spPr/>
    </dgm:pt>
    <dgm:pt modelId="{A01A3A66-EE1D-46D0-939C-62BD85D8078A}" type="pres">
      <dgm:prSet presAssocID="{A711FC30-3F6A-414B-90FD-72AE5A9C105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8F044-E880-41AC-9435-B7705D4D1434}" type="pres">
      <dgm:prSet presAssocID="{11E3FDBE-8C85-47F0-B4B7-4772CB5D588B}" presName="sibTrans" presStyleCnt="0"/>
      <dgm:spPr/>
    </dgm:pt>
    <dgm:pt modelId="{55F9AC37-64A8-4C59-AC6D-1B1DEE1092DE}" type="pres">
      <dgm:prSet presAssocID="{DBE16927-EFAE-4315-87D7-62909DCB2A8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6969A-2D78-452F-A372-0AC3FF70BF84}" srcId="{E541CDCF-6A7B-4BE4-BB45-619167A5EFC9}" destId="{6C8F3EF7-518B-4D55-8462-FF348F20E990}" srcOrd="0" destOrd="0" parTransId="{37D6C6A7-37BB-4895-9E78-4E5DF9CD7007}" sibTransId="{D0030D2A-D513-499B-A0A1-8C215DEB62E7}"/>
    <dgm:cxn modelId="{61AA7FF7-AF8B-4B92-B907-A2BAEA92A7AA}" srcId="{E541CDCF-6A7B-4BE4-BB45-619167A5EFC9}" destId="{9BF00B75-E9FC-42FE-93F6-E67093B5D106}" srcOrd="1" destOrd="0" parTransId="{BF7A232B-41FC-4A22-AEEB-2B6606118765}" sibTransId="{3E010149-C6F4-4860-9D4A-AC503444FC32}"/>
    <dgm:cxn modelId="{A17A2421-E675-47C5-8A43-F33746F12BEE}" type="presOf" srcId="{9BF00B75-E9FC-42FE-93F6-E67093B5D106}" destId="{3EA71945-535F-47C2-803D-815DD9850476}" srcOrd="0" destOrd="0" presId="urn:microsoft.com/office/officeart/2005/8/layout/hProcess9"/>
    <dgm:cxn modelId="{734D7ED3-76CD-446A-8DD3-2EDA321CE1FE}" type="presOf" srcId="{DBE16927-EFAE-4315-87D7-62909DCB2A84}" destId="{55F9AC37-64A8-4C59-AC6D-1B1DEE1092DE}" srcOrd="0" destOrd="0" presId="urn:microsoft.com/office/officeart/2005/8/layout/hProcess9"/>
    <dgm:cxn modelId="{54F8560D-C0DD-4383-9567-FCFB9305D8EF}" type="presOf" srcId="{E541CDCF-6A7B-4BE4-BB45-619167A5EFC9}" destId="{216A6C04-20E1-4C82-824B-081410E0250E}" srcOrd="0" destOrd="0" presId="urn:microsoft.com/office/officeart/2005/8/layout/hProcess9"/>
    <dgm:cxn modelId="{6B866151-FA08-400A-A845-0A3172155D3E}" srcId="{E541CDCF-6A7B-4BE4-BB45-619167A5EFC9}" destId="{DBE16927-EFAE-4315-87D7-62909DCB2A84}" srcOrd="3" destOrd="0" parTransId="{655E8D4A-CA9A-4447-98E4-55B9B321F90A}" sibTransId="{5E73CCFD-5533-498A-A51F-3170BD9ECC84}"/>
    <dgm:cxn modelId="{FC365F8A-899F-40A9-A3C1-D021A3B7D53A}" type="presOf" srcId="{6C8F3EF7-518B-4D55-8462-FF348F20E990}" destId="{A09C0D3E-282C-4F70-98AD-77F017B2E3ED}" srcOrd="0" destOrd="0" presId="urn:microsoft.com/office/officeart/2005/8/layout/hProcess9"/>
    <dgm:cxn modelId="{52390435-84B9-4C72-8D95-B74C87CC96E0}" srcId="{E541CDCF-6A7B-4BE4-BB45-619167A5EFC9}" destId="{A711FC30-3F6A-414B-90FD-72AE5A9C1051}" srcOrd="2" destOrd="0" parTransId="{F6E8573F-BADA-4FBF-B71C-216EEFBBFBF6}" sibTransId="{11E3FDBE-8C85-47F0-B4B7-4772CB5D588B}"/>
    <dgm:cxn modelId="{BCFCC34C-F44C-40A3-A6A8-6183399EACC0}" type="presOf" srcId="{A711FC30-3F6A-414B-90FD-72AE5A9C1051}" destId="{A01A3A66-EE1D-46D0-939C-62BD85D8078A}" srcOrd="0" destOrd="0" presId="urn:microsoft.com/office/officeart/2005/8/layout/hProcess9"/>
    <dgm:cxn modelId="{462B3F2C-D485-47E0-81A6-9F241C0460D1}" type="presParOf" srcId="{216A6C04-20E1-4C82-824B-081410E0250E}" destId="{24261BAE-DD5B-4B46-A8FB-9D4CD01DE0F5}" srcOrd="0" destOrd="0" presId="urn:microsoft.com/office/officeart/2005/8/layout/hProcess9"/>
    <dgm:cxn modelId="{0C2D270D-5308-4D31-AEFF-D0B346A06416}" type="presParOf" srcId="{216A6C04-20E1-4C82-824B-081410E0250E}" destId="{02928C42-D848-4241-9F4D-0C07758DCF4F}" srcOrd="1" destOrd="0" presId="urn:microsoft.com/office/officeart/2005/8/layout/hProcess9"/>
    <dgm:cxn modelId="{E8A952FE-33A0-48E9-A072-21B4FF4CC7FE}" type="presParOf" srcId="{02928C42-D848-4241-9F4D-0C07758DCF4F}" destId="{A09C0D3E-282C-4F70-98AD-77F017B2E3ED}" srcOrd="0" destOrd="0" presId="urn:microsoft.com/office/officeart/2005/8/layout/hProcess9"/>
    <dgm:cxn modelId="{5AEE4885-A1DF-4945-944E-BF774F10F5E8}" type="presParOf" srcId="{02928C42-D848-4241-9F4D-0C07758DCF4F}" destId="{00FD067E-F9C5-4B13-861C-05D026EC7B2E}" srcOrd="1" destOrd="0" presId="urn:microsoft.com/office/officeart/2005/8/layout/hProcess9"/>
    <dgm:cxn modelId="{3649733F-68C5-41F8-B224-5D20C21C415A}" type="presParOf" srcId="{02928C42-D848-4241-9F4D-0C07758DCF4F}" destId="{3EA71945-535F-47C2-803D-815DD9850476}" srcOrd="2" destOrd="0" presId="urn:microsoft.com/office/officeart/2005/8/layout/hProcess9"/>
    <dgm:cxn modelId="{37DC58A9-6B3F-4202-88CC-E7DC54A5DAA9}" type="presParOf" srcId="{02928C42-D848-4241-9F4D-0C07758DCF4F}" destId="{545C051B-7886-41DF-9EA0-A3D6D9E56725}" srcOrd="3" destOrd="0" presId="urn:microsoft.com/office/officeart/2005/8/layout/hProcess9"/>
    <dgm:cxn modelId="{B18FE8BC-AAC0-46EC-B7B4-F81FEF8289BC}" type="presParOf" srcId="{02928C42-D848-4241-9F4D-0C07758DCF4F}" destId="{A01A3A66-EE1D-46D0-939C-62BD85D8078A}" srcOrd="4" destOrd="0" presId="urn:microsoft.com/office/officeart/2005/8/layout/hProcess9"/>
    <dgm:cxn modelId="{92E5A141-D343-4B98-9816-E74B1C26FE29}" type="presParOf" srcId="{02928C42-D848-4241-9F4D-0C07758DCF4F}" destId="{2998F044-E880-41AC-9435-B7705D4D1434}" srcOrd="5" destOrd="0" presId="urn:microsoft.com/office/officeart/2005/8/layout/hProcess9"/>
    <dgm:cxn modelId="{4BFAA87E-5746-4AA3-B52D-8CF4605DB3CB}" type="presParOf" srcId="{02928C42-D848-4241-9F4D-0C07758DCF4F}" destId="{55F9AC37-64A8-4C59-AC6D-1B1DEE1092D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97417-8688-4DEC-906C-4E4872E44F0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E8890-055B-4EAA-91BC-286EEE73CB66}">
      <dgm:prSet custT="1"/>
      <dgm:spPr/>
      <dgm:t>
        <a:bodyPr vert="vert270"/>
        <a:lstStyle/>
        <a:p>
          <a:pPr rtl="0"/>
          <a:r>
            <a:rPr lang="en-US" sz="2400" dirty="0" smtClean="0"/>
            <a:t>General Marketing to Industry</a:t>
          </a:r>
          <a:endParaRPr lang="en-US" sz="2400" dirty="0"/>
        </a:p>
      </dgm:t>
    </dgm:pt>
    <dgm:pt modelId="{5A3EB1B9-A272-4B3B-AE80-4CCDDBC61C8F}" type="parTrans" cxnId="{6F36745B-7E11-429E-A16F-A6AA860D9C09}">
      <dgm:prSet/>
      <dgm:spPr/>
      <dgm:t>
        <a:bodyPr/>
        <a:lstStyle/>
        <a:p>
          <a:endParaRPr lang="en-US"/>
        </a:p>
      </dgm:t>
    </dgm:pt>
    <dgm:pt modelId="{D4741575-21D0-425D-AE4B-3E9DA8D34F44}" type="sibTrans" cxnId="{6F36745B-7E11-429E-A16F-A6AA860D9C09}">
      <dgm:prSet/>
      <dgm:spPr/>
      <dgm:t>
        <a:bodyPr/>
        <a:lstStyle/>
        <a:p>
          <a:endParaRPr lang="en-US"/>
        </a:p>
      </dgm:t>
    </dgm:pt>
    <dgm:pt modelId="{894D36C0-75AB-4A8E-A087-D30446C3940E}">
      <dgm:prSet custT="1"/>
      <dgm:spPr/>
      <dgm:t>
        <a:bodyPr vert="vert"/>
        <a:lstStyle/>
        <a:p>
          <a:pPr rtl="0"/>
          <a:r>
            <a:rPr lang="en-US" sz="2300" dirty="0" smtClean="0"/>
            <a:t>Relationship Building with Industry Leaders</a:t>
          </a:r>
          <a:endParaRPr lang="en-US" sz="2300" dirty="0"/>
        </a:p>
      </dgm:t>
    </dgm:pt>
    <dgm:pt modelId="{6310C40A-EA17-41D7-ACBB-B773D3F76712}" type="parTrans" cxnId="{C2E8322E-857F-4AC0-950F-C1A7DBA03490}">
      <dgm:prSet/>
      <dgm:spPr/>
      <dgm:t>
        <a:bodyPr/>
        <a:lstStyle/>
        <a:p>
          <a:endParaRPr lang="en-US"/>
        </a:p>
      </dgm:t>
    </dgm:pt>
    <dgm:pt modelId="{F20386DD-3F1D-4CFF-8E0F-AE10CEC0B0D5}" type="sibTrans" cxnId="{C2E8322E-857F-4AC0-950F-C1A7DBA03490}">
      <dgm:prSet/>
      <dgm:spPr/>
      <dgm:t>
        <a:bodyPr/>
        <a:lstStyle/>
        <a:p>
          <a:endParaRPr lang="en-US"/>
        </a:p>
      </dgm:t>
    </dgm:pt>
    <dgm:pt modelId="{975F95B9-4BC8-4520-B7A8-BBF73FF779E6}" type="pres">
      <dgm:prSet presAssocID="{01B97417-8688-4DEC-906C-4E4872E44F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A4C3B-C253-4F11-A310-003AEAB7FA3D}" type="pres">
      <dgm:prSet presAssocID="{A50E8890-055B-4EAA-91BC-286EEE73CB66}" presName="arrow" presStyleLbl="node1" presStyleIdx="0" presStyleCnt="2" custAng="5400000" custScaleX="78904" custScaleY="54446" custRadScaleRad="106967" custRadScaleInc="98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5519A-3E3F-448B-8F0D-821FE09684EE}" type="pres">
      <dgm:prSet presAssocID="{894D36C0-75AB-4A8E-A087-D30446C3940E}" presName="arrow" presStyleLbl="node1" presStyleIdx="1" presStyleCnt="2" custAng="16200000" custScaleX="89302" custScaleY="54014" custRadScaleRad="82276" custRadScaleInc="-9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8322E-857F-4AC0-950F-C1A7DBA03490}" srcId="{01B97417-8688-4DEC-906C-4E4872E44F04}" destId="{894D36C0-75AB-4A8E-A087-D30446C3940E}" srcOrd="1" destOrd="0" parTransId="{6310C40A-EA17-41D7-ACBB-B773D3F76712}" sibTransId="{F20386DD-3F1D-4CFF-8E0F-AE10CEC0B0D5}"/>
    <dgm:cxn modelId="{5A09A479-CA54-4719-995E-EF29E3737C8F}" type="presOf" srcId="{A50E8890-055B-4EAA-91BC-286EEE73CB66}" destId="{6E2A4C3B-C253-4F11-A310-003AEAB7FA3D}" srcOrd="0" destOrd="0" presId="urn:microsoft.com/office/officeart/2005/8/layout/arrow5"/>
    <dgm:cxn modelId="{6F36745B-7E11-429E-A16F-A6AA860D9C09}" srcId="{01B97417-8688-4DEC-906C-4E4872E44F04}" destId="{A50E8890-055B-4EAA-91BC-286EEE73CB66}" srcOrd="0" destOrd="0" parTransId="{5A3EB1B9-A272-4B3B-AE80-4CCDDBC61C8F}" sibTransId="{D4741575-21D0-425D-AE4B-3E9DA8D34F44}"/>
    <dgm:cxn modelId="{7E3619C3-D77C-4724-97A8-7954BC4237EF}" type="presOf" srcId="{894D36C0-75AB-4A8E-A087-D30446C3940E}" destId="{6D35519A-3E3F-448B-8F0D-821FE09684EE}" srcOrd="0" destOrd="0" presId="urn:microsoft.com/office/officeart/2005/8/layout/arrow5"/>
    <dgm:cxn modelId="{3E6FEFF3-E007-498A-BD13-ECE9FACD918E}" type="presOf" srcId="{01B97417-8688-4DEC-906C-4E4872E44F04}" destId="{975F95B9-4BC8-4520-B7A8-BBF73FF779E6}" srcOrd="0" destOrd="0" presId="urn:microsoft.com/office/officeart/2005/8/layout/arrow5"/>
    <dgm:cxn modelId="{C3CF67CE-1178-4224-8948-4A6CF5721214}" type="presParOf" srcId="{975F95B9-4BC8-4520-B7A8-BBF73FF779E6}" destId="{6E2A4C3B-C253-4F11-A310-003AEAB7FA3D}" srcOrd="0" destOrd="0" presId="urn:microsoft.com/office/officeart/2005/8/layout/arrow5"/>
    <dgm:cxn modelId="{CF519CB8-A2F5-4B52-992F-809FE8389EAF}" type="presParOf" srcId="{975F95B9-4BC8-4520-B7A8-BBF73FF779E6}" destId="{6D35519A-3E3F-448B-8F0D-821FE09684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1DC94-6934-489F-AD2A-205F5802B02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EE6D9-6956-457F-B72C-B6E4B9FB132E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</a:rPr>
            <a:t>Benefits</a:t>
          </a:r>
          <a:endParaRPr lang="en-US" sz="3200" dirty="0"/>
        </a:p>
      </dgm:t>
    </dgm:pt>
    <dgm:pt modelId="{7B154745-2055-4A32-86A6-FA11C1E5BA6E}" type="parTrans" cxnId="{9EEE4779-99F1-47BC-9B39-4BD7D35AA031}">
      <dgm:prSet/>
      <dgm:spPr/>
      <dgm:t>
        <a:bodyPr/>
        <a:lstStyle/>
        <a:p>
          <a:endParaRPr lang="en-US"/>
        </a:p>
      </dgm:t>
    </dgm:pt>
    <dgm:pt modelId="{6819C325-E009-42D8-9C59-34D6C04D6805}" type="sibTrans" cxnId="{9EEE4779-99F1-47BC-9B39-4BD7D35AA031}">
      <dgm:prSet/>
      <dgm:spPr/>
      <dgm:t>
        <a:bodyPr/>
        <a:lstStyle/>
        <a:p>
          <a:endParaRPr lang="en-US" dirty="0"/>
        </a:p>
      </dgm:t>
    </dgm:pt>
    <dgm:pt modelId="{616B616E-DBE2-415D-9203-8550C9B10EFB}">
      <dgm:prSet custT="1"/>
      <dgm:spPr/>
      <dgm:t>
        <a:bodyPr/>
        <a:lstStyle/>
        <a:p>
          <a:pPr rtl="0"/>
          <a:r>
            <a:rPr lang="en-US" sz="3200" dirty="0" smtClean="0"/>
            <a:t>Builds </a:t>
          </a:r>
          <a:r>
            <a:rPr lang="en-US" sz="3200" dirty="0" smtClean="0"/>
            <a:t>on existing industry connections</a:t>
          </a:r>
          <a:endParaRPr lang="en-US" sz="3200" dirty="0"/>
        </a:p>
      </dgm:t>
    </dgm:pt>
    <dgm:pt modelId="{8CD79B51-8EA9-41B3-8584-D6F61AB5E859}" type="parTrans" cxnId="{5DBEE70B-5DF6-41A3-8998-5AE3B0D52817}">
      <dgm:prSet/>
      <dgm:spPr/>
      <dgm:t>
        <a:bodyPr/>
        <a:lstStyle/>
        <a:p>
          <a:endParaRPr lang="en-US"/>
        </a:p>
      </dgm:t>
    </dgm:pt>
    <dgm:pt modelId="{ECDE91CF-3C2A-4BBB-B826-641D1A430834}" type="sibTrans" cxnId="{5DBEE70B-5DF6-41A3-8998-5AE3B0D52817}">
      <dgm:prSet/>
      <dgm:spPr/>
      <dgm:t>
        <a:bodyPr/>
        <a:lstStyle/>
        <a:p>
          <a:endParaRPr lang="en-US" dirty="0"/>
        </a:p>
      </dgm:t>
    </dgm:pt>
    <dgm:pt modelId="{12C2F46C-C864-4969-8FC6-CAD6E2E5532F}">
      <dgm:prSet custT="1"/>
      <dgm:spPr/>
      <dgm:t>
        <a:bodyPr/>
        <a:lstStyle/>
        <a:p>
          <a:pPr rtl="0"/>
          <a:r>
            <a:rPr lang="en-US" sz="3200" dirty="0" smtClean="0"/>
            <a:t>For large companies; need to connect in both field &amp; boardroom</a:t>
          </a:r>
          <a:endParaRPr lang="en-US" sz="3200" dirty="0"/>
        </a:p>
      </dgm:t>
    </dgm:pt>
    <dgm:pt modelId="{11ECEC7E-F031-41A1-8874-D1B1EAE47449}" type="parTrans" cxnId="{F547DF0B-BE77-4D22-942A-FF14B78340F4}">
      <dgm:prSet/>
      <dgm:spPr/>
      <dgm:t>
        <a:bodyPr/>
        <a:lstStyle/>
        <a:p>
          <a:endParaRPr lang="en-US"/>
        </a:p>
      </dgm:t>
    </dgm:pt>
    <dgm:pt modelId="{18EB3B96-B9B6-4F39-ACD4-1F0B208097CC}" type="sibTrans" cxnId="{F547DF0B-BE77-4D22-942A-FF14B78340F4}">
      <dgm:prSet/>
      <dgm:spPr/>
      <dgm:t>
        <a:bodyPr/>
        <a:lstStyle/>
        <a:p>
          <a:endParaRPr lang="en-US" dirty="0"/>
        </a:p>
      </dgm:t>
    </dgm:pt>
    <dgm:pt modelId="{F16F246E-B1C4-4EA5-9A74-E47336AE945B}" type="pres">
      <dgm:prSet presAssocID="{37F1DC94-6934-489F-AD2A-205F5802B0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DACA35-DB52-400C-A963-C4F8F89752DD}" type="pres">
      <dgm:prSet presAssocID="{DF6EE6D9-6956-457F-B72C-B6E4B9FB132E}" presName="node" presStyleLbl="node1" presStyleIdx="0" presStyleCnt="3" custRadScaleRad="71105" custRadScaleInc="-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5B65D-E1F0-40BD-8D08-78F1E37409EE}" type="pres">
      <dgm:prSet presAssocID="{6819C325-E009-42D8-9C59-34D6C04D6805}" presName="sibTrans" presStyleLbl="sibTrans2D1" presStyleIdx="0" presStyleCnt="3" custScaleX="158609" custLinFactX="100000" custLinFactNeighborX="106315" custLinFactNeighborY="-48732"/>
      <dgm:spPr/>
      <dgm:t>
        <a:bodyPr/>
        <a:lstStyle/>
        <a:p>
          <a:endParaRPr lang="en-US"/>
        </a:p>
      </dgm:t>
    </dgm:pt>
    <dgm:pt modelId="{181208D2-94C2-4022-BAFA-6AF2BDD364F6}" type="pres">
      <dgm:prSet presAssocID="{6819C325-E009-42D8-9C59-34D6C04D680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EA04718-BE60-4776-A0C3-A8182A87E078}" type="pres">
      <dgm:prSet presAssocID="{616B616E-DBE2-415D-9203-8550C9B10EFB}" presName="node" presStyleLbl="node1" presStyleIdx="1" presStyleCnt="3" custScaleX="129697" custScaleY="219242" custRadScaleRad="93142" custRadScaleInc="-14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5D8B3-2A76-4CB7-9633-F9B905C4F036}" type="pres">
      <dgm:prSet presAssocID="{ECDE91CF-3C2A-4BBB-B826-641D1A430834}" presName="sibTrans" presStyleLbl="sibTrans2D1" presStyleIdx="1" presStyleCnt="3" custScaleX="45391" custLinFactNeighborY="9126"/>
      <dgm:spPr/>
      <dgm:t>
        <a:bodyPr/>
        <a:lstStyle/>
        <a:p>
          <a:endParaRPr lang="en-US"/>
        </a:p>
      </dgm:t>
    </dgm:pt>
    <dgm:pt modelId="{079E06B2-CDC3-433E-A19F-CC3DAF7DFFC0}" type="pres">
      <dgm:prSet presAssocID="{ECDE91CF-3C2A-4BBB-B826-641D1A43083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4117311-6D22-419E-AE2C-8DE2570B8AA4}" type="pres">
      <dgm:prSet presAssocID="{12C2F46C-C864-4969-8FC6-CAD6E2E5532F}" presName="node" presStyleLbl="node1" presStyleIdx="2" presStyleCnt="3" custScaleX="126478" custScaleY="224922" custRadScaleRad="89763" custRadScaleInc="12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374E2-B86E-47CC-AD14-9E011B222A12}" type="pres">
      <dgm:prSet presAssocID="{18EB3B96-B9B6-4F39-ACD4-1F0B208097CC}" presName="sibTrans" presStyleLbl="sibTrans2D1" presStyleIdx="2" presStyleCnt="3" custScaleX="168926" custLinFactX="-100000" custLinFactNeighborX="-142347" custLinFactNeighborY="-58146"/>
      <dgm:spPr/>
      <dgm:t>
        <a:bodyPr/>
        <a:lstStyle/>
        <a:p>
          <a:endParaRPr lang="en-US"/>
        </a:p>
      </dgm:t>
    </dgm:pt>
    <dgm:pt modelId="{9F70A1AB-7EF8-4146-B61F-6507AF50BDD7}" type="pres">
      <dgm:prSet presAssocID="{18EB3B96-B9B6-4F39-ACD4-1F0B208097C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2A7D114-F799-4BB9-A263-42BA79559A23}" type="presOf" srcId="{ECDE91CF-3C2A-4BBB-B826-641D1A430834}" destId="{6675D8B3-2A76-4CB7-9633-F9B905C4F036}" srcOrd="0" destOrd="0" presId="urn:microsoft.com/office/officeart/2005/8/layout/cycle7"/>
    <dgm:cxn modelId="{9EEE4779-99F1-47BC-9B39-4BD7D35AA031}" srcId="{37F1DC94-6934-489F-AD2A-205F5802B02D}" destId="{DF6EE6D9-6956-457F-B72C-B6E4B9FB132E}" srcOrd="0" destOrd="0" parTransId="{7B154745-2055-4A32-86A6-FA11C1E5BA6E}" sibTransId="{6819C325-E009-42D8-9C59-34D6C04D6805}"/>
    <dgm:cxn modelId="{3A4732A4-E89E-4A55-AB16-47D86EF60EF9}" type="presOf" srcId="{ECDE91CF-3C2A-4BBB-B826-641D1A430834}" destId="{079E06B2-CDC3-433E-A19F-CC3DAF7DFFC0}" srcOrd="1" destOrd="0" presId="urn:microsoft.com/office/officeart/2005/8/layout/cycle7"/>
    <dgm:cxn modelId="{C8CDB24C-E598-4244-8AE4-16596A6F1119}" type="presOf" srcId="{12C2F46C-C864-4969-8FC6-CAD6E2E5532F}" destId="{94117311-6D22-419E-AE2C-8DE2570B8AA4}" srcOrd="0" destOrd="0" presId="urn:microsoft.com/office/officeart/2005/8/layout/cycle7"/>
    <dgm:cxn modelId="{0355C056-5278-466F-B2CB-AFD22DB7C3CE}" type="presOf" srcId="{37F1DC94-6934-489F-AD2A-205F5802B02D}" destId="{F16F246E-B1C4-4EA5-9A74-E47336AE945B}" srcOrd="0" destOrd="0" presId="urn:microsoft.com/office/officeart/2005/8/layout/cycle7"/>
    <dgm:cxn modelId="{3411892B-A0CD-4E19-A848-1429AFA77F1A}" type="presOf" srcId="{6819C325-E009-42D8-9C59-34D6C04D6805}" destId="{181208D2-94C2-4022-BAFA-6AF2BDD364F6}" srcOrd="1" destOrd="0" presId="urn:microsoft.com/office/officeart/2005/8/layout/cycle7"/>
    <dgm:cxn modelId="{CCDF1EBE-B61D-4871-A9CC-167FEB67BD86}" type="presOf" srcId="{18EB3B96-B9B6-4F39-ACD4-1F0B208097CC}" destId="{BB1374E2-B86E-47CC-AD14-9E011B222A12}" srcOrd="0" destOrd="0" presId="urn:microsoft.com/office/officeart/2005/8/layout/cycle7"/>
    <dgm:cxn modelId="{82B024B9-4705-46EB-903E-D7E170354270}" type="presOf" srcId="{DF6EE6D9-6956-457F-B72C-B6E4B9FB132E}" destId="{ECDACA35-DB52-400C-A963-C4F8F89752DD}" srcOrd="0" destOrd="0" presId="urn:microsoft.com/office/officeart/2005/8/layout/cycle7"/>
    <dgm:cxn modelId="{9213726D-8EB0-4627-A593-87DDC36F164C}" type="presOf" srcId="{616B616E-DBE2-415D-9203-8550C9B10EFB}" destId="{1EA04718-BE60-4776-A0C3-A8182A87E078}" srcOrd="0" destOrd="0" presId="urn:microsoft.com/office/officeart/2005/8/layout/cycle7"/>
    <dgm:cxn modelId="{80561DD7-C3CF-420D-A5E3-1C9A4997916E}" type="presOf" srcId="{18EB3B96-B9B6-4F39-ACD4-1F0B208097CC}" destId="{9F70A1AB-7EF8-4146-B61F-6507AF50BDD7}" srcOrd="1" destOrd="0" presId="urn:microsoft.com/office/officeart/2005/8/layout/cycle7"/>
    <dgm:cxn modelId="{989842AF-838C-4850-91E3-B488C40A8987}" type="presOf" srcId="{6819C325-E009-42D8-9C59-34D6C04D6805}" destId="{5535B65D-E1F0-40BD-8D08-78F1E37409EE}" srcOrd="0" destOrd="0" presId="urn:microsoft.com/office/officeart/2005/8/layout/cycle7"/>
    <dgm:cxn modelId="{5DBEE70B-5DF6-41A3-8998-5AE3B0D52817}" srcId="{37F1DC94-6934-489F-AD2A-205F5802B02D}" destId="{616B616E-DBE2-415D-9203-8550C9B10EFB}" srcOrd="1" destOrd="0" parTransId="{8CD79B51-8EA9-41B3-8584-D6F61AB5E859}" sibTransId="{ECDE91CF-3C2A-4BBB-B826-641D1A430834}"/>
    <dgm:cxn modelId="{F547DF0B-BE77-4D22-942A-FF14B78340F4}" srcId="{37F1DC94-6934-489F-AD2A-205F5802B02D}" destId="{12C2F46C-C864-4969-8FC6-CAD6E2E5532F}" srcOrd="2" destOrd="0" parTransId="{11ECEC7E-F031-41A1-8874-D1B1EAE47449}" sibTransId="{18EB3B96-B9B6-4F39-ACD4-1F0B208097CC}"/>
    <dgm:cxn modelId="{BA87C497-2651-43FA-AF20-067A110226E7}" type="presParOf" srcId="{F16F246E-B1C4-4EA5-9A74-E47336AE945B}" destId="{ECDACA35-DB52-400C-A963-C4F8F89752DD}" srcOrd="0" destOrd="0" presId="urn:microsoft.com/office/officeart/2005/8/layout/cycle7"/>
    <dgm:cxn modelId="{6FBF49A2-9485-4B04-B658-985E0F03F7A0}" type="presParOf" srcId="{F16F246E-B1C4-4EA5-9A74-E47336AE945B}" destId="{5535B65D-E1F0-40BD-8D08-78F1E37409EE}" srcOrd="1" destOrd="0" presId="urn:microsoft.com/office/officeart/2005/8/layout/cycle7"/>
    <dgm:cxn modelId="{FD3A425B-158B-40E9-BA81-1EE1FDC4EA7F}" type="presParOf" srcId="{5535B65D-E1F0-40BD-8D08-78F1E37409EE}" destId="{181208D2-94C2-4022-BAFA-6AF2BDD364F6}" srcOrd="0" destOrd="0" presId="urn:microsoft.com/office/officeart/2005/8/layout/cycle7"/>
    <dgm:cxn modelId="{F02FC5C8-0CDC-4A15-8B05-7AE6D1C236FD}" type="presParOf" srcId="{F16F246E-B1C4-4EA5-9A74-E47336AE945B}" destId="{1EA04718-BE60-4776-A0C3-A8182A87E078}" srcOrd="2" destOrd="0" presId="urn:microsoft.com/office/officeart/2005/8/layout/cycle7"/>
    <dgm:cxn modelId="{90EEF6F8-A130-471F-B55C-F58D7DF63A27}" type="presParOf" srcId="{F16F246E-B1C4-4EA5-9A74-E47336AE945B}" destId="{6675D8B3-2A76-4CB7-9633-F9B905C4F036}" srcOrd="3" destOrd="0" presId="urn:microsoft.com/office/officeart/2005/8/layout/cycle7"/>
    <dgm:cxn modelId="{2AC53E6D-389A-4BEA-8082-84CB9C58465E}" type="presParOf" srcId="{6675D8B3-2A76-4CB7-9633-F9B905C4F036}" destId="{079E06B2-CDC3-433E-A19F-CC3DAF7DFFC0}" srcOrd="0" destOrd="0" presId="urn:microsoft.com/office/officeart/2005/8/layout/cycle7"/>
    <dgm:cxn modelId="{B30A5C0D-EB98-4E6D-92E5-18D64B6F2C3A}" type="presParOf" srcId="{F16F246E-B1C4-4EA5-9A74-E47336AE945B}" destId="{94117311-6D22-419E-AE2C-8DE2570B8AA4}" srcOrd="4" destOrd="0" presId="urn:microsoft.com/office/officeart/2005/8/layout/cycle7"/>
    <dgm:cxn modelId="{33D1513A-12C8-4A64-BC66-6457B0B4347E}" type="presParOf" srcId="{F16F246E-B1C4-4EA5-9A74-E47336AE945B}" destId="{BB1374E2-B86E-47CC-AD14-9E011B222A12}" srcOrd="5" destOrd="0" presId="urn:microsoft.com/office/officeart/2005/8/layout/cycle7"/>
    <dgm:cxn modelId="{4E2766A8-533D-4F4F-B3F7-2D57F162C1B9}" type="presParOf" srcId="{BB1374E2-B86E-47CC-AD14-9E011B222A12}" destId="{9F70A1AB-7EF8-4146-B61F-6507AF50BDD7}" srcOrd="0" destOrd="0" presId="urn:microsoft.com/office/officeart/2005/8/layout/cycle7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5BE91A-D781-4A79-9969-3D741FF8D29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E2828-304F-44F3-98C8-CEA6A57B8812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</a:rPr>
            <a:t>Challenges</a:t>
          </a:r>
          <a:endParaRPr lang="en-US" sz="3200" b="1" dirty="0">
            <a:solidFill>
              <a:schemeClr val="tx1"/>
            </a:solidFill>
          </a:endParaRPr>
        </a:p>
      </dgm:t>
    </dgm:pt>
    <dgm:pt modelId="{625918DB-D1CE-4E8E-8682-8D11EEF6B62B}" type="parTrans" cxnId="{FDE7B27E-6DA8-4F59-A269-F2D0D6298C5A}">
      <dgm:prSet/>
      <dgm:spPr/>
      <dgm:t>
        <a:bodyPr/>
        <a:lstStyle/>
        <a:p>
          <a:endParaRPr lang="en-US"/>
        </a:p>
      </dgm:t>
    </dgm:pt>
    <dgm:pt modelId="{055DE039-F1E7-4B96-8A16-F0EE46B0AD54}" type="sibTrans" cxnId="{FDE7B27E-6DA8-4F59-A269-F2D0D6298C5A}">
      <dgm:prSet/>
      <dgm:spPr/>
      <dgm:t>
        <a:bodyPr/>
        <a:lstStyle/>
        <a:p>
          <a:endParaRPr lang="en-US" dirty="0"/>
        </a:p>
      </dgm:t>
    </dgm:pt>
    <dgm:pt modelId="{CD2EDD80-3395-443A-A08C-76E52B252F0C}">
      <dgm:prSet/>
      <dgm:spPr/>
      <dgm:t>
        <a:bodyPr/>
        <a:lstStyle/>
        <a:p>
          <a:pPr rtl="0"/>
          <a:r>
            <a:rPr lang="en-US" dirty="0" smtClean="0"/>
            <a:t>Takes lots of time; not easy to </a:t>
          </a:r>
          <a:r>
            <a:rPr lang="en-US" dirty="0" smtClean="0"/>
            <a:t>make changes </a:t>
          </a:r>
          <a:endParaRPr lang="en-US" dirty="0"/>
        </a:p>
      </dgm:t>
    </dgm:pt>
    <dgm:pt modelId="{18042AE2-56CA-4E2D-899E-CCA02E9C8124}" type="parTrans" cxnId="{D8C961D2-4831-4D18-AB0C-8B86AC889BB7}">
      <dgm:prSet/>
      <dgm:spPr/>
      <dgm:t>
        <a:bodyPr/>
        <a:lstStyle/>
        <a:p>
          <a:endParaRPr lang="en-US"/>
        </a:p>
      </dgm:t>
    </dgm:pt>
    <dgm:pt modelId="{9F93CAFC-A98B-44BD-9B28-ADB0DA84118D}" type="sibTrans" cxnId="{D8C961D2-4831-4D18-AB0C-8B86AC889BB7}">
      <dgm:prSet/>
      <dgm:spPr/>
      <dgm:t>
        <a:bodyPr/>
        <a:lstStyle/>
        <a:p>
          <a:endParaRPr lang="en-US" dirty="0"/>
        </a:p>
      </dgm:t>
    </dgm:pt>
    <dgm:pt modelId="{1C39BC68-AA10-4259-B4C9-EC564A5AEA6F}">
      <dgm:prSet/>
      <dgm:spPr/>
      <dgm:t>
        <a:bodyPr/>
        <a:lstStyle/>
        <a:p>
          <a:pPr rtl="0"/>
          <a:r>
            <a:rPr lang="en-US" dirty="0" smtClean="0"/>
            <a:t>Consortium &amp; intermediary geography need to align</a:t>
          </a:r>
          <a:endParaRPr lang="en-US" dirty="0"/>
        </a:p>
      </dgm:t>
    </dgm:pt>
    <dgm:pt modelId="{255F2AE4-3BED-4F36-B179-1102B2A1D146}" type="parTrans" cxnId="{22B6CD6F-6F73-4E1A-BDFE-83317E95BE03}">
      <dgm:prSet/>
      <dgm:spPr/>
      <dgm:t>
        <a:bodyPr/>
        <a:lstStyle/>
        <a:p>
          <a:endParaRPr lang="en-US"/>
        </a:p>
      </dgm:t>
    </dgm:pt>
    <dgm:pt modelId="{54E124A4-8422-4FD2-94D0-B9E47117F614}" type="sibTrans" cxnId="{22B6CD6F-6F73-4E1A-BDFE-83317E95BE03}">
      <dgm:prSet/>
      <dgm:spPr/>
      <dgm:t>
        <a:bodyPr/>
        <a:lstStyle/>
        <a:p>
          <a:endParaRPr lang="en-US" dirty="0"/>
        </a:p>
      </dgm:t>
    </dgm:pt>
    <dgm:pt modelId="{613D91CA-7E73-43E5-950F-C4291A602BDB}" type="pres">
      <dgm:prSet presAssocID="{AF5BE91A-D781-4A79-9969-3D741FF8D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E344F-9B5E-4B93-BEA6-F552C0209023}" type="pres">
      <dgm:prSet presAssocID="{691E2828-304F-44F3-98C8-CEA6A57B8812}" presName="node" presStyleLbl="node1" presStyleIdx="0" presStyleCnt="3" custScaleX="153250" custRadScaleRad="88986" custRadScaleInc="-9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4DB64-9EAA-444B-8299-CA9DBFA17156}" type="pres">
      <dgm:prSet presAssocID="{055DE039-F1E7-4B96-8A16-F0EE46B0AD54}" presName="sibTrans" presStyleLbl="sibTrans2D1" presStyleIdx="0" presStyleCnt="3" custScaleX="149773" custLinFactNeighborX="70936" custLinFactNeighborY="-8167"/>
      <dgm:spPr/>
      <dgm:t>
        <a:bodyPr/>
        <a:lstStyle/>
        <a:p>
          <a:endParaRPr lang="en-US"/>
        </a:p>
      </dgm:t>
    </dgm:pt>
    <dgm:pt modelId="{33DB4E0F-9680-47A1-B5E3-7BB7C4E6F5AD}" type="pres">
      <dgm:prSet presAssocID="{055DE039-F1E7-4B96-8A16-F0EE46B0AD5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9FFC32B-1F8A-402C-ADFE-0251FE1E6203}" type="pres">
      <dgm:prSet presAssocID="{CD2EDD80-3395-443A-A08C-76E52B252F0C}" presName="node" presStyleLbl="node1" presStyleIdx="1" presStyleCnt="3" custScaleX="151361" custScaleY="178237" custRadScaleRad="93383" custRadScaleInc="-24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5B265-B85A-4521-9AAA-DF5A8E92CFB0}" type="pres">
      <dgm:prSet presAssocID="{9F93CAFC-A98B-44BD-9B28-ADB0DA84118D}" presName="sibTrans" presStyleLbl="sibTrans2D1" presStyleIdx="1" presStyleCnt="3" custAng="41237" custFlipVert="1" custFlipHor="0" custScaleX="72320" custScaleY="214500" custLinFactNeighborX="10243" custLinFactNeighborY="-27096"/>
      <dgm:spPr/>
      <dgm:t>
        <a:bodyPr/>
        <a:lstStyle/>
        <a:p>
          <a:endParaRPr lang="en-US"/>
        </a:p>
      </dgm:t>
    </dgm:pt>
    <dgm:pt modelId="{C78A48F4-D488-4727-A318-A5FA3EE45D43}" type="pres">
      <dgm:prSet presAssocID="{9F93CAFC-A98B-44BD-9B28-ADB0DA84118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81B691A-28C3-4D5A-9E8D-3AC33306AEF0}" type="pres">
      <dgm:prSet presAssocID="{1C39BC68-AA10-4259-B4C9-EC564A5AEA6F}" presName="node" presStyleLbl="node1" presStyleIdx="2" presStyleCnt="3" custScaleX="154272" custScaleY="171167" custRadScaleRad="103185" custRadScaleInc="25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8A79B-9D77-4057-8C33-03A00D0E64D6}" type="pres">
      <dgm:prSet presAssocID="{54E124A4-8422-4FD2-94D0-B9E47117F614}" presName="sibTrans" presStyleLbl="sibTrans2D1" presStyleIdx="2" presStyleCnt="3" custScaleX="185154" custLinFactNeighborX="-84354" custLinFactNeighborY="-4017"/>
      <dgm:spPr/>
      <dgm:t>
        <a:bodyPr/>
        <a:lstStyle/>
        <a:p>
          <a:endParaRPr lang="en-US"/>
        </a:p>
      </dgm:t>
    </dgm:pt>
    <dgm:pt modelId="{14A4D38B-83FC-4FE8-8077-03540E7CE046}" type="pres">
      <dgm:prSet presAssocID="{54E124A4-8422-4FD2-94D0-B9E47117F61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DE7B27E-6DA8-4F59-A269-F2D0D6298C5A}" srcId="{AF5BE91A-D781-4A79-9969-3D741FF8D29A}" destId="{691E2828-304F-44F3-98C8-CEA6A57B8812}" srcOrd="0" destOrd="0" parTransId="{625918DB-D1CE-4E8E-8682-8D11EEF6B62B}" sibTransId="{055DE039-F1E7-4B96-8A16-F0EE46B0AD54}"/>
    <dgm:cxn modelId="{90345EEC-C5C4-4F26-B454-A1C29CB4DDD3}" type="presOf" srcId="{AF5BE91A-D781-4A79-9969-3D741FF8D29A}" destId="{613D91CA-7E73-43E5-950F-C4291A602BDB}" srcOrd="0" destOrd="0" presId="urn:microsoft.com/office/officeart/2005/8/layout/cycle7"/>
    <dgm:cxn modelId="{A6990808-6E4F-4C36-BB22-1C761925C62F}" type="presOf" srcId="{CD2EDD80-3395-443A-A08C-76E52B252F0C}" destId="{89FFC32B-1F8A-402C-ADFE-0251FE1E6203}" srcOrd="0" destOrd="0" presId="urn:microsoft.com/office/officeart/2005/8/layout/cycle7"/>
    <dgm:cxn modelId="{5F5857A6-D206-4D1A-9E6C-616B58D53E41}" type="presOf" srcId="{9F93CAFC-A98B-44BD-9B28-ADB0DA84118D}" destId="{C78A48F4-D488-4727-A318-A5FA3EE45D43}" srcOrd="1" destOrd="0" presId="urn:microsoft.com/office/officeart/2005/8/layout/cycle7"/>
    <dgm:cxn modelId="{7D8D9D77-ADEF-4FB5-8F10-A540C49D57B5}" type="presOf" srcId="{1C39BC68-AA10-4259-B4C9-EC564A5AEA6F}" destId="{681B691A-28C3-4D5A-9E8D-3AC33306AEF0}" srcOrd="0" destOrd="0" presId="urn:microsoft.com/office/officeart/2005/8/layout/cycle7"/>
    <dgm:cxn modelId="{300F47E2-C2EE-4C35-AAC3-82CAB9462D73}" type="presOf" srcId="{54E124A4-8422-4FD2-94D0-B9E47117F614}" destId="{14A4D38B-83FC-4FE8-8077-03540E7CE046}" srcOrd="1" destOrd="0" presId="urn:microsoft.com/office/officeart/2005/8/layout/cycle7"/>
    <dgm:cxn modelId="{4FA1CE51-26A2-4D9D-9F51-2959BA7CA5BB}" type="presOf" srcId="{055DE039-F1E7-4B96-8A16-F0EE46B0AD54}" destId="{5D44DB64-9EAA-444B-8299-CA9DBFA17156}" srcOrd="0" destOrd="0" presId="urn:microsoft.com/office/officeart/2005/8/layout/cycle7"/>
    <dgm:cxn modelId="{83363BC9-A1EF-4E67-BEF8-D99B67658A88}" type="presOf" srcId="{9F93CAFC-A98B-44BD-9B28-ADB0DA84118D}" destId="{C9E5B265-B85A-4521-9AAA-DF5A8E92CFB0}" srcOrd="0" destOrd="0" presId="urn:microsoft.com/office/officeart/2005/8/layout/cycle7"/>
    <dgm:cxn modelId="{D5340C00-90CF-4444-95E3-7073B49A7D25}" type="presOf" srcId="{055DE039-F1E7-4B96-8A16-F0EE46B0AD54}" destId="{33DB4E0F-9680-47A1-B5E3-7BB7C4E6F5AD}" srcOrd="1" destOrd="0" presId="urn:microsoft.com/office/officeart/2005/8/layout/cycle7"/>
    <dgm:cxn modelId="{22B6CD6F-6F73-4E1A-BDFE-83317E95BE03}" srcId="{AF5BE91A-D781-4A79-9969-3D741FF8D29A}" destId="{1C39BC68-AA10-4259-B4C9-EC564A5AEA6F}" srcOrd="2" destOrd="0" parTransId="{255F2AE4-3BED-4F36-B179-1102B2A1D146}" sibTransId="{54E124A4-8422-4FD2-94D0-B9E47117F614}"/>
    <dgm:cxn modelId="{288C3E03-FCBE-42C8-8F4F-8828CF2DEDEF}" type="presOf" srcId="{54E124A4-8422-4FD2-94D0-B9E47117F614}" destId="{B3D8A79B-9D77-4057-8C33-03A00D0E64D6}" srcOrd="0" destOrd="0" presId="urn:microsoft.com/office/officeart/2005/8/layout/cycle7"/>
    <dgm:cxn modelId="{D8C961D2-4831-4D18-AB0C-8B86AC889BB7}" srcId="{AF5BE91A-D781-4A79-9969-3D741FF8D29A}" destId="{CD2EDD80-3395-443A-A08C-76E52B252F0C}" srcOrd="1" destOrd="0" parTransId="{18042AE2-56CA-4E2D-899E-CCA02E9C8124}" sibTransId="{9F93CAFC-A98B-44BD-9B28-ADB0DA84118D}"/>
    <dgm:cxn modelId="{02A1227C-AA43-405D-B062-8567DA705B3D}" type="presOf" srcId="{691E2828-304F-44F3-98C8-CEA6A57B8812}" destId="{72FE344F-9B5E-4B93-BEA6-F552C0209023}" srcOrd="0" destOrd="0" presId="urn:microsoft.com/office/officeart/2005/8/layout/cycle7"/>
    <dgm:cxn modelId="{ECE5436C-429B-43B0-AD13-4E81FD3D50FE}" type="presParOf" srcId="{613D91CA-7E73-43E5-950F-C4291A602BDB}" destId="{72FE344F-9B5E-4B93-BEA6-F552C0209023}" srcOrd="0" destOrd="0" presId="urn:microsoft.com/office/officeart/2005/8/layout/cycle7"/>
    <dgm:cxn modelId="{2E226586-DDC5-4BC9-81E7-400557B5B144}" type="presParOf" srcId="{613D91CA-7E73-43E5-950F-C4291A602BDB}" destId="{5D44DB64-9EAA-444B-8299-CA9DBFA17156}" srcOrd="1" destOrd="0" presId="urn:microsoft.com/office/officeart/2005/8/layout/cycle7"/>
    <dgm:cxn modelId="{5EB8D5BE-07F4-4706-98F8-C74DA2713C82}" type="presParOf" srcId="{5D44DB64-9EAA-444B-8299-CA9DBFA17156}" destId="{33DB4E0F-9680-47A1-B5E3-7BB7C4E6F5AD}" srcOrd="0" destOrd="0" presId="urn:microsoft.com/office/officeart/2005/8/layout/cycle7"/>
    <dgm:cxn modelId="{76D88481-88B7-47F0-B8F5-8E3211625FC6}" type="presParOf" srcId="{613D91CA-7E73-43E5-950F-C4291A602BDB}" destId="{89FFC32B-1F8A-402C-ADFE-0251FE1E6203}" srcOrd="2" destOrd="0" presId="urn:microsoft.com/office/officeart/2005/8/layout/cycle7"/>
    <dgm:cxn modelId="{518F42BE-4A9A-4BE7-9D94-02043D45285C}" type="presParOf" srcId="{613D91CA-7E73-43E5-950F-C4291A602BDB}" destId="{C9E5B265-B85A-4521-9AAA-DF5A8E92CFB0}" srcOrd="3" destOrd="0" presId="urn:microsoft.com/office/officeart/2005/8/layout/cycle7"/>
    <dgm:cxn modelId="{C62333FA-34D7-4038-9EEC-5D809F804BD7}" type="presParOf" srcId="{C9E5B265-B85A-4521-9AAA-DF5A8E92CFB0}" destId="{C78A48F4-D488-4727-A318-A5FA3EE45D43}" srcOrd="0" destOrd="0" presId="urn:microsoft.com/office/officeart/2005/8/layout/cycle7"/>
    <dgm:cxn modelId="{151E7B5F-6E91-446E-8B83-97764B022608}" type="presParOf" srcId="{613D91CA-7E73-43E5-950F-C4291A602BDB}" destId="{681B691A-28C3-4D5A-9E8D-3AC33306AEF0}" srcOrd="4" destOrd="0" presId="urn:microsoft.com/office/officeart/2005/8/layout/cycle7"/>
    <dgm:cxn modelId="{DDB9348E-502A-4085-92BB-CDA88913B27C}" type="presParOf" srcId="{613D91CA-7E73-43E5-950F-C4291A602BDB}" destId="{B3D8A79B-9D77-4057-8C33-03A00D0E64D6}" srcOrd="5" destOrd="0" presId="urn:microsoft.com/office/officeart/2005/8/layout/cycle7"/>
    <dgm:cxn modelId="{12481979-0C41-4A97-9A76-8CF557926189}" type="presParOf" srcId="{B3D8A79B-9D77-4057-8C33-03A00D0E64D6}" destId="{14A4D38B-83FC-4FE8-8077-03540E7CE046}" srcOrd="0" destOrd="0" presId="urn:microsoft.com/office/officeart/2005/8/layout/cycle7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CA35-DB52-400C-A963-C4F8F89752DD}">
      <dsp:nvSpPr>
        <dsp:cNvPr id="0" name=""/>
        <dsp:cNvSpPr/>
      </dsp:nvSpPr>
      <dsp:spPr>
        <a:xfrm>
          <a:off x="2636650" y="321314"/>
          <a:ext cx="2683929" cy="1341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Benefits</a:t>
          </a:r>
          <a:endParaRPr lang="en-US" sz="3200" kern="1200" dirty="0"/>
        </a:p>
      </dsp:txBody>
      <dsp:txXfrm>
        <a:off x="2675955" y="360619"/>
        <a:ext cx="2605319" cy="1263354"/>
      </dsp:txXfrm>
    </dsp:sp>
    <dsp:sp modelId="{5535B65D-E1F0-40BD-8D08-78F1E37409EE}">
      <dsp:nvSpPr>
        <dsp:cNvPr id="0" name=""/>
        <dsp:cNvSpPr/>
      </dsp:nvSpPr>
      <dsp:spPr>
        <a:xfrm rot="3028284">
          <a:off x="5416239" y="1472807"/>
          <a:ext cx="822274" cy="469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557145" y="1566744"/>
        <a:ext cx="540462" cy="281813"/>
      </dsp:txXfrm>
    </dsp:sp>
    <dsp:sp modelId="{1EA04718-BE60-4776-A0C3-A8182A87E078}">
      <dsp:nvSpPr>
        <dsp:cNvPr id="0" name=""/>
        <dsp:cNvSpPr/>
      </dsp:nvSpPr>
      <dsp:spPr>
        <a:xfrm>
          <a:off x="4456675" y="2209799"/>
          <a:ext cx="3480975" cy="294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Builds </a:t>
          </a:r>
          <a:r>
            <a:rPr lang="en-US" sz="3200" kern="1200" dirty="0" smtClean="0"/>
            <a:t>on existing industry connections</a:t>
          </a:r>
          <a:endParaRPr lang="en-US" sz="3200" kern="1200" dirty="0"/>
        </a:p>
      </dsp:txBody>
      <dsp:txXfrm>
        <a:off x="4542848" y="2295972"/>
        <a:ext cx="3308629" cy="2769804"/>
      </dsp:txXfrm>
    </dsp:sp>
    <dsp:sp modelId="{6675D8B3-2A76-4CB7-9633-F9B905C4F036}">
      <dsp:nvSpPr>
        <dsp:cNvPr id="0" name=""/>
        <dsp:cNvSpPr/>
      </dsp:nvSpPr>
      <dsp:spPr>
        <a:xfrm rot="10799990">
          <a:off x="3886201" y="3488900"/>
          <a:ext cx="235319" cy="469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3956797" y="3582837"/>
        <a:ext cx="94127" cy="281813"/>
      </dsp:txXfrm>
    </dsp:sp>
    <dsp:sp modelId="{94117311-6D22-419E-AE2C-8DE2570B8AA4}">
      <dsp:nvSpPr>
        <dsp:cNvPr id="0" name=""/>
        <dsp:cNvSpPr/>
      </dsp:nvSpPr>
      <dsp:spPr>
        <a:xfrm>
          <a:off x="156467" y="2171700"/>
          <a:ext cx="3394579" cy="3018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For large companies; need to connect in both field &amp; boardroom</a:t>
          </a:r>
          <a:endParaRPr lang="en-US" sz="3200" kern="1200" dirty="0"/>
        </a:p>
      </dsp:txBody>
      <dsp:txXfrm>
        <a:off x="244872" y="2260105"/>
        <a:ext cx="3217769" cy="2841563"/>
      </dsp:txXfrm>
    </dsp:sp>
    <dsp:sp modelId="{BB1374E2-B86E-47CC-AD14-9E011B222A12}">
      <dsp:nvSpPr>
        <dsp:cNvPr id="0" name=""/>
        <dsp:cNvSpPr/>
      </dsp:nvSpPr>
      <dsp:spPr>
        <a:xfrm rot="18499210">
          <a:off x="1553136" y="1409541"/>
          <a:ext cx="875760" cy="469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694042" y="1503478"/>
        <a:ext cx="593948" cy="281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E344F-9B5E-4B93-BEA6-F552C0209023}">
      <dsp:nvSpPr>
        <dsp:cNvPr id="0" name=""/>
        <dsp:cNvSpPr/>
      </dsp:nvSpPr>
      <dsp:spPr>
        <a:xfrm>
          <a:off x="2169651" y="30591"/>
          <a:ext cx="3850190" cy="1256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Challenges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206443" y="67383"/>
        <a:ext cx="3776606" cy="1182595"/>
      </dsp:txXfrm>
    </dsp:sp>
    <dsp:sp modelId="{5D44DB64-9EAA-444B-8299-CA9DBFA17156}">
      <dsp:nvSpPr>
        <dsp:cNvPr id="0" name=""/>
        <dsp:cNvSpPr/>
      </dsp:nvSpPr>
      <dsp:spPr>
        <a:xfrm rot="2916557">
          <a:off x="5045507" y="1506686"/>
          <a:ext cx="834144" cy="4396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177406" y="1594618"/>
        <a:ext cx="570346" cy="263798"/>
      </dsp:txXfrm>
    </dsp:sp>
    <dsp:sp modelId="{89FFC32B-1F8A-402C-ADFE-0251FE1E6203}">
      <dsp:nvSpPr>
        <dsp:cNvPr id="0" name=""/>
        <dsp:cNvSpPr/>
      </dsp:nvSpPr>
      <dsp:spPr>
        <a:xfrm>
          <a:off x="4571991" y="2238078"/>
          <a:ext cx="3802732" cy="223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Takes lots of time; not easy to </a:t>
          </a:r>
          <a:r>
            <a:rPr lang="en-US" sz="3300" kern="1200" dirty="0" smtClean="0"/>
            <a:t>make changes </a:t>
          </a:r>
          <a:endParaRPr lang="en-US" sz="3300" kern="1200" dirty="0"/>
        </a:p>
      </dsp:txBody>
      <dsp:txXfrm>
        <a:off x="4637568" y="2303655"/>
        <a:ext cx="3671578" cy="2107822"/>
      </dsp:txXfrm>
    </dsp:sp>
    <dsp:sp modelId="{C9E5B265-B85A-4521-9AAA-DF5A8E92CFB0}">
      <dsp:nvSpPr>
        <dsp:cNvPr id="0" name=""/>
        <dsp:cNvSpPr/>
      </dsp:nvSpPr>
      <dsp:spPr>
        <a:xfrm rot="10799691" flipV="1">
          <a:off x="4079587" y="2793679"/>
          <a:ext cx="402778" cy="9430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 rot="10800000">
        <a:off x="4200420" y="2982294"/>
        <a:ext cx="161112" cy="565846"/>
      </dsp:txXfrm>
    </dsp:sp>
    <dsp:sp modelId="{681B691A-28C3-4D5A-9E8D-3AC33306AEF0}">
      <dsp:nvSpPr>
        <dsp:cNvPr id="0" name=""/>
        <dsp:cNvSpPr/>
      </dsp:nvSpPr>
      <dsp:spPr>
        <a:xfrm>
          <a:off x="0" y="2336483"/>
          <a:ext cx="3875866" cy="215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Consortium &amp; intermediary geography need to align</a:t>
          </a:r>
          <a:endParaRPr lang="en-US" sz="3300" kern="1200" dirty="0"/>
        </a:p>
      </dsp:txBody>
      <dsp:txXfrm>
        <a:off x="62976" y="2399459"/>
        <a:ext cx="3749914" cy="2024212"/>
      </dsp:txXfrm>
    </dsp:sp>
    <dsp:sp modelId="{B3D8A79B-9D77-4057-8C33-03A00D0E64D6}">
      <dsp:nvSpPr>
        <dsp:cNvPr id="0" name=""/>
        <dsp:cNvSpPr/>
      </dsp:nvSpPr>
      <dsp:spPr>
        <a:xfrm rot="18484666">
          <a:off x="2206045" y="1574135"/>
          <a:ext cx="1031195" cy="4396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337944" y="1662067"/>
        <a:ext cx="767397" cy="263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F40D1-7CC4-415B-8A0B-3796ED4766F7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EB110-A86B-4455-B28B-96928FB5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198A2B-235A-48D1-A4D0-AC05C224F09D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ACCDAE-5DA1-4BFE-8BA6-765FF5750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8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CDAE-5DA1-4BFE-8BA6-765FF5750F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2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do 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CDAE-5DA1-4BFE-8BA6-765FF5750F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2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based on qualitative interviews; We are in the process</a:t>
            </a:r>
            <a:r>
              <a:rPr lang="en-US" baseline="0" dirty="0" smtClean="0"/>
              <a:t> of carrying out a survey or employers who have hired to collect better data on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CDAE-5DA1-4BFE-8BA6-765FF5750F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0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based on qualitative interviews; We are in the process</a:t>
            </a:r>
            <a:r>
              <a:rPr lang="en-US" baseline="0" dirty="0" smtClean="0"/>
              <a:t> of carrying out a survey or employers who have hired to collect better data on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CDAE-5DA1-4BFE-8BA6-765FF5750F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8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based on qualitative interviews; We are in the process</a:t>
            </a:r>
            <a:r>
              <a:rPr lang="en-US" baseline="0" dirty="0" smtClean="0"/>
              <a:t> of carrying out a survey or employers who have hired to collect better data on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CDAE-5DA1-4BFE-8BA6-765FF5750F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94B6D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9DA765-915B-4358-AC5F-0F488D49EEAA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CD23-A3BB-492F-8F19-96A0EBDF043C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3171C16-4C46-478C-99BC-428E5EB9A7C8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C32-86E2-414E-8AA3-7F6658524DA8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997-8470-4559-914C-AF3E18A2E132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C9ECFD-8B5C-4393-9DE1-D8710F686ED5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A45ACF-719A-41B8-BD67-D6498CF4ABA9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EE91-9BF7-4D64-A192-599F5684423A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6F0-26B0-4CF8-B87B-DD6A78F823E8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2F9-5C77-4339-99BB-18D08FF4D9B4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C9110CF-C79F-42EE-8313-FED241420546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8B0C04-3136-4FC2-863F-2BA99137101C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E3C7DB-54E1-4ACD-9A7D-EDF6AD7C4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n_Negoita@spra.com" TargetMode="External"/><Relationship Id="rId2" Type="http://schemas.openxmlformats.org/officeDocument/2006/relationships/hyperlink" Target="mailto:Kate_Dunham@spr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ather@spra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119187"/>
            <a:ext cx="7315200" cy="3505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838200"/>
            <a:ext cx="7239000" cy="3505200"/>
          </a:xfrm>
        </p:spPr>
        <p:txBody>
          <a:bodyPr>
            <a:noAutofit/>
          </a:bodyPr>
          <a:lstStyle/>
          <a:p>
            <a:pPr algn="ctr"/>
            <a:r>
              <a:rPr lang="en-US" sz="4000" cap="none" dirty="0" smtClean="0">
                <a:solidFill>
                  <a:schemeClr val="bg1"/>
                </a:solidFill>
              </a:rPr>
              <a:t>Lessons Learned: Use of an Intermediary to Assist a Multi-state Consortium of Community Colleges with Employer Engagement</a:t>
            </a:r>
            <a:endParaRPr lang="en-US" sz="4000" b="1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931932"/>
            <a:ext cx="6781800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Kate Dunham, Marian Negoita, and Heather Lewis-Charp</a:t>
            </a:r>
            <a:endParaRPr lang="en-US" sz="2000" dirty="0"/>
          </a:p>
        </p:txBody>
      </p:sp>
      <p:pic>
        <p:nvPicPr>
          <p:cNvPr id="4" name="Picture 3" descr="Picture 0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00600"/>
            <a:ext cx="192586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10,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C7DB-54E1-4ACD-9A7D-EDF6AD7C4E3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Results of Dual Approach:  Gas </a:t>
            </a:r>
            <a:r>
              <a:rPr lang="en-US" sz="3200" b="1" dirty="0"/>
              <a:t>and Oil Industry </a:t>
            </a:r>
            <a:r>
              <a:rPr lang="en-US" sz="3200" b="1" dirty="0" smtClean="0"/>
              <a:t>Support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Gas and oil industry </a:t>
            </a:r>
            <a:r>
              <a:rPr lang="en-US" sz="2400" b="1" dirty="0" smtClean="0"/>
              <a:t>partners provided </a:t>
            </a:r>
            <a:r>
              <a:rPr lang="en-US" sz="2400" b="1" dirty="0"/>
              <a:t>extensive and various types of support valued at approximately </a:t>
            </a:r>
            <a:r>
              <a:rPr lang="en-US" sz="2400" b="1" dirty="0" smtClean="0"/>
              <a:t>$770,000</a:t>
            </a:r>
          </a:p>
          <a:p>
            <a:endParaRPr lang="en-US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52800" y="3048000"/>
            <a:ext cx="5257800" cy="2743200"/>
          </a:xfrm>
          <a:prstGeom prst="rect">
            <a:avLst/>
          </a:prstGeom>
          <a:solidFill>
            <a:srgbClr val="002060"/>
          </a:solidFill>
          <a:ln w="12700">
            <a:solidFill>
              <a:srgbClr val="24698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“Their [ShaleNET] programs really meet our needs in terms of the coursework and the hands-on training that the college provides.”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—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Industry partner, Stark State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2209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53681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Results of Dual Approach: Gas and Oil</a:t>
            </a:r>
            <a:r>
              <a:rPr lang="en-US" sz="3200" dirty="0" smtClean="0"/>
              <a:t> </a:t>
            </a:r>
            <a:r>
              <a:rPr lang="en-US" sz="3200" b="1" dirty="0" smtClean="0"/>
              <a:t>Industry Support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4731" y="2057400"/>
            <a:ext cx="8153400" cy="6858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 smtClean="0"/>
              <a:t>Approximately </a:t>
            </a:r>
            <a:r>
              <a:rPr lang="en-US" sz="2800" b="1" dirty="0"/>
              <a:t>$232,000 in scholarship </a:t>
            </a:r>
            <a:r>
              <a:rPr lang="en-US" sz="2800" b="1" dirty="0" smtClean="0"/>
              <a:t>funds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2203" y="3124200"/>
            <a:ext cx="8378952" cy="35573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In-kind donations </a:t>
            </a:r>
            <a:endParaRPr lang="en-US" sz="2400" b="1" u="sng" dirty="0" smtClean="0">
              <a:solidFill>
                <a:schemeClr val="bg1"/>
              </a:solidFill>
            </a:endParaRPr>
          </a:p>
          <a:p>
            <a:pPr marL="342900" lvl="1" indent="-342900"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Equipment </a:t>
            </a:r>
            <a:r>
              <a:rPr lang="en-US" sz="2800" b="1" dirty="0">
                <a:solidFill>
                  <a:schemeClr val="bg1"/>
                </a:solidFill>
              </a:rPr>
              <a:t>conservatively valued at $</a:t>
            </a:r>
            <a:r>
              <a:rPr lang="en-US" sz="2800" b="1" dirty="0" smtClean="0">
                <a:solidFill>
                  <a:schemeClr val="bg1"/>
                </a:solidFill>
              </a:rPr>
              <a:t>282,000 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lvl="1" indent="-342900"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Staff </a:t>
            </a:r>
            <a:r>
              <a:rPr lang="en-US" sz="2800" b="1" dirty="0">
                <a:solidFill>
                  <a:schemeClr val="bg1"/>
                </a:solidFill>
              </a:rPr>
              <a:t>members’ time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to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marL="800100" lvl="2" indent="-342900"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Assist </a:t>
            </a:r>
            <a:r>
              <a:rPr lang="en-US" sz="2500" dirty="0">
                <a:solidFill>
                  <a:schemeClr val="bg1"/>
                </a:solidFill>
              </a:rPr>
              <a:t>with </a:t>
            </a:r>
            <a:r>
              <a:rPr lang="en-US" sz="2500" dirty="0" smtClean="0">
                <a:solidFill>
                  <a:schemeClr val="bg1"/>
                </a:solidFill>
              </a:rPr>
              <a:t>finding or serving as instructors</a:t>
            </a:r>
          </a:p>
          <a:p>
            <a:pPr marL="800100" lvl="2" indent="-342900"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Review </a:t>
            </a:r>
            <a:r>
              <a:rPr lang="en-US" sz="2500" dirty="0">
                <a:solidFill>
                  <a:schemeClr val="bg1"/>
                </a:solidFill>
              </a:rPr>
              <a:t>and provide feedback on program curricula </a:t>
            </a:r>
            <a:endParaRPr lang="en-US" sz="2500" dirty="0" smtClean="0">
              <a:solidFill>
                <a:schemeClr val="bg1"/>
              </a:solidFill>
            </a:endParaRPr>
          </a:p>
          <a:p>
            <a:pPr marL="800100" lvl="2" indent="-342900"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Provide </a:t>
            </a:r>
            <a:r>
              <a:rPr lang="en-US" sz="2500" dirty="0">
                <a:solidFill>
                  <a:schemeClr val="bg1"/>
                </a:solidFill>
              </a:rPr>
              <a:t>work-based learning opportunities such as internships and facility tours.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1585912"/>
            <a:ext cx="8915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ShaleNET completers</a:t>
            </a:r>
          </a:p>
          <a:p>
            <a:pPr lvl="1"/>
            <a:r>
              <a:rPr lang="en-US" sz="2400" dirty="0" smtClean="0"/>
              <a:t>Employers </a:t>
            </a:r>
            <a:r>
              <a:rPr lang="en-US" sz="2400" dirty="0"/>
              <a:t>expressed </a:t>
            </a:r>
            <a:r>
              <a:rPr lang="en-US" sz="2400" dirty="0" smtClean="0"/>
              <a:t>satisfaction </a:t>
            </a:r>
            <a:r>
              <a:rPr lang="en-US" sz="2400" dirty="0"/>
              <a:t>with </a:t>
            </a:r>
            <a:r>
              <a:rPr lang="en-US" sz="2400" dirty="0" smtClean="0"/>
              <a:t>ShaleNET completers</a:t>
            </a:r>
          </a:p>
          <a:p>
            <a:pPr lvl="1"/>
            <a:r>
              <a:rPr lang="en-US" sz="2400" dirty="0" smtClean="0"/>
              <a:t>Employers appreciated career </a:t>
            </a:r>
            <a:r>
              <a:rPr lang="en-US" sz="2400" dirty="0"/>
              <a:t>counselors </a:t>
            </a:r>
            <a:r>
              <a:rPr lang="en-US" sz="2400" dirty="0" smtClean="0"/>
              <a:t>as single </a:t>
            </a:r>
            <a:r>
              <a:rPr lang="en-US" sz="2400" dirty="0"/>
              <a:t>point of </a:t>
            </a:r>
            <a:r>
              <a:rPr lang="en-US" sz="2400" dirty="0" smtClean="0"/>
              <a:t>contact--making </a:t>
            </a:r>
            <a:r>
              <a:rPr lang="en-US" sz="2400" dirty="0"/>
              <a:t>it very “easy” </a:t>
            </a:r>
            <a:r>
              <a:rPr lang="en-US" sz="2400" dirty="0" smtClean="0"/>
              <a:t>to hire</a:t>
            </a:r>
            <a:endParaRPr lang="en-US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49752" y="3733800"/>
            <a:ext cx="5794248" cy="2988250"/>
          </a:xfrm>
          <a:prstGeom prst="rect">
            <a:avLst/>
          </a:prstGeom>
          <a:solidFill>
            <a:srgbClr val="0070C0"/>
          </a:solidFill>
          <a:ln w="12700">
            <a:solidFill>
              <a:srgbClr val="24698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“Overall, I love working with [ShaleNET]. The career counselor always sends me quality students that are willing to work hard. The ease of working with her makes [ShaleNET] a great asset to me. They are very responsive, which is what I love.”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— Industry partner, WCCC</a:t>
            </a:r>
          </a:p>
        </p:txBody>
      </p:sp>
      <p:pic>
        <p:nvPicPr>
          <p:cNvPr id="3074" name="Picture 2" descr="1600x3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1333"/>
          <a:stretch/>
        </p:blipFill>
        <p:spPr bwMode="auto">
          <a:xfrm>
            <a:off x="76200" y="4038599"/>
            <a:ext cx="3121152" cy="25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2648" y="150241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Results of Dual Approach: Gas and Oil</a:t>
            </a:r>
            <a:r>
              <a:rPr lang="en-US" sz="3200" dirty="0"/>
              <a:t> </a:t>
            </a:r>
            <a:r>
              <a:rPr lang="en-US" sz="3200" b="1" dirty="0"/>
              <a:t>Industry Support</a:t>
            </a:r>
          </a:p>
        </p:txBody>
      </p:sp>
    </p:spTree>
    <p:extLst>
      <p:ext uri="{BB962C8B-B14F-4D97-AF65-F5344CB8AC3E}">
        <p14:creationId xmlns:p14="http://schemas.microsoft.com/office/powerpoint/2010/main" val="28995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2648" y="150241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4191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Lessons Learned</a:t>
            </a:r>
            <a:endParaRPr lang="en-US" sz="32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0826103"/>
              </p:ext>
            </p:extLst>
          </p:nvPr>
        </p:nvGraphicFramePr>
        <p:xfrm>
          <a:off x="381000" y="16764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 Lessons Learned</a:t>
            </a:r>
            <a:endParaRPr lang="en-US" sz="3200" b="1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58181922"/>
              </p:ext>
            </p:extLst>
          </p:nvPr>
        </p:nvGraphicFramePr>
        <p:xfrm>
          <a:off x="266700" y="1676400"/>
          <a:ext cx="8589836" cy="485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2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Authors</a:t>
            </a:r>
          </a:p>
          <a:p>
            <a:pPr>
              <a:buNone/>
            </a:pPr>
            <a:r>
              <a:rPr lang="en-US" sz="2400" b="1" dirty="0" smtClean="0"/>
              <a:t>Kate Dunham:  </a:t>
            </a:r>
            <a:r>
              <a:rPr lang="en-US" sz="2400" dirty="0" smtClean="0">
                <a:hlinkClick r:id="rId2"/>
              </a:rPr>
              <a:t>Kate_Dunham@spra.com</a:t>
            </a:r>
            <a:r>
              <a:rPr lang="en-US" sz="2400" dirty="0" smtClean="0"/>
              <a:t>, 510-788-2475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smtClean="0"/>
              <a:t>Marian Negoita:  </a:t>
            </a:r>
            <a:r>
              <a:rPr lang="en-US" sz="2400" dirty="0" smtClean="0">
                <a:hlinkClick r:id="rId3"/>
              </a:rPr>
              <a:t>Marian_Negoita@spra.com</a:t>
            </a:r>
            <a:r>
              <a:rPr lang="en-US" sz="2400" dirty="0" smtClean="0"/>
              <a:t>, 510-788-2477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smtClean="0"/>
              <a:t>Heather Lewis-Charp:  </a:t>
            </a:r>
            <a:r>
              <a:rPr lang="en-US" sz="2400" dirty="0" smtClean="0">
                <a:hlinkClick r:id="rId4"/>
              </a:rPr>
              <a:t>Heather@spra.com</a:t>
            </a:r>
            <a:r>
              <a:rPr lang="en-US" sz="2400" dirty="0" smtClean="0"/>
              <a:t>, 510-788-2471</a:t>
            </a:r>
            <a:endParaRPr lang="en-US" sz="2400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ShaleNET Background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Objec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2"/>
          <a:stretch>
            <a:fillRect/>
          </a:stretch>
        </p:blipFill>
        <p:spPr bwMode="auto">
          <a:xfrm>
            <a:off x="152400" y="1394460"/>
            <a:ext cx="88392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ShaleNET Background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Objec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9"/>
          <a:stretch>
            <a:fillRect/>
          </a:stretch>
        </p:blipFill>
        <p:spPr bwMode="auto">
          <a:xfrm>
            <a:off x="838200" y="1516698"/>
            <a:ext cx="6858000" cy="51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ShaleNET Background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63" descr="ShaleNET Maps (CH1 - Final Final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9059"/>
            <a:ext cx="7010400" cy="54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ShaleNET Evaluation Overview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9875699"/>
              </p:ext>
            </p:extLst>
          </p:nvPr>
        </p:nvGraphicFramePr>
        <p:xfrm>
          <a:off x="552450" y="2209800"/>
          <a:ext cx="784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151669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Multi-method Design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88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ShaleNET Evaluation Overview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704657"/>
            <a:ext cx="7999285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How Employer Engagement is Assessed: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8218187"/>
              </p:ext>
            </p:extLst>
          </p:nvPr>
        </p:nvGraphicFramePr>
        <p:xfrm>
          <a:off x="528637" y="2713294"/>
          <a:ext cx="8232648" cy="392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1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0050" y="3146106"/>
            <a:ext cx="3886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ShaleNET Industry Engagement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2600" y="1525176"/>
            <a:ext cx="5257800" cy="1524000"/>
          </a:xfrm>
          <a:prstGeom prst="rect">
            <a:avLst/>
          </a:prstGeom>
          <a:solidFill>
            <a:srgbClr val="002060"/>
          </a:solidFill>
          <a:ln w="12700">
            <a:solidFill>
              <a:srgbClr val="24698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550" y="1779677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Dual Approach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00" y="3159921"/>
            <a:ext cx="39243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ACCD Outreach</a:t>
            </a:r>
          </a:p>
          <a:p>
            <a:pPr algn="ctr"/>
            <a:r>
              <a:rPr lang="en-US" sz="3600" dirty="0" smtClean="0"/>
              <a:t>Cross-consortium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750" y="3372847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Individual Hub Outreach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8200" y="4976082"/>
            <a:ext cx="7467600" cy="19104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522044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Shale Oil and Gas Industry</a:t>
            </a:r>
            <a:endParaRPr lang="en-US" sz="2800" b="1" dirty="0"/>
          </a:p>
        </p:txBody>
      </p:sp>
      <p:sp>
        <p:nvSpPr>
          <p:cNvPr id="24" name="Down Arrow 23"/>
          <p:cNvSpPr/>
          <p:nvPr/>
        </p:nvSpPr>
        <p:spPr>
          <a:xfrm rot="727014">
            <a:off x="6946103" y="4816560"/>
            <a:ext cx="1568196" cy="911668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rot="19995805">
            <a:off x="1112381" y="4747564"/>
            <a:ext cx="1393529" cy="978408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47800" y="5714955"/>
            <a:ext cx="289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Small, local companies Local staff of large companies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583068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company regional HQ staff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762500" y="5714955"/>
            <a:ext cx="3390900" cy="76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276350" y="5645899"/>
            <a:ext cx="3276600" cy="1079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Hub Outreach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1606297"/>
              </p:ext>
            </p:extLst>
          </p:nvPr>
        </p:nvGraphicFramePr>
        <p:xfrm>
          <a:off x="0" y="1905000"/>
          <a:ext cx="8991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3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1E3C7DB-54E1-4ACD-9A7D-EDF6AD7C4E3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36024389"/>
              </p:ext>
            </p:extLst>
          </p:nvPr>
        </p:nvGraphicFramePr>
        <p:xfrm>
          <a:off x="0" y="1905001"/>
          <a:ext cx="8991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3466719" y="-76197"/>
            <a:ext cx="2514600" cy="134842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1" y="153657"/>
            <a:ext cx="239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ShaleNET</a:t>
            </a:r>
            <a:r>
              <a:rPr lang="en-US" sz="2400" b="1" dirty="0" smtClean="0"/>
              <a:t> Leadership</a:t>
            </a:r>
            <a:endParaRPr lang="en-US" sz="2400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2860167" y="1516698"/>
            <a:ext cx="3727704" cy="14478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6719" y="199009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ACCD</a:t>
            </a:r>
          </a:p>
          <a:p>
            <a:pPr algn="ctr"/>
            <a:r>
              <a:rPr lang="en-US" sz="2400" b="1" dirty="0" smtClean="0"/>
              <a:t>(Intermediary)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838200" y="5105400"/>
            <a:ext cx="7467600" cy="157003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473378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Shale Oil and Gas Industry</a:t>
            </a:r>
          </a:p>
          <a:p>
            <a:pPr algn="ctr"/>
            <a:r>
              <a:rPr lang="en-US" sz="2000" b="1" dirty="0" smtClean="0"/>
              <a:t>Large company Regional HQ Staff</a:t>
            </a:r>
            <a:endParaRPr lang="en-US" sz="2000" b="1" dirty="0"/>
          </a:p>
        </p:txBody>
      </p:sp>
      <p:sp>
        <p:nvSpPr>
          <p:cNvPr id="9" name="Up-Down Arrow 8"/>
          <p:cNvSpPr/>
          <p:nvPr/>
        </p:nvSpPr>
        <p:spPr>
          <a:xfrm>
            <a:off x="4495800" y="984653"/>
            <a:ext cx="484632" cy="8620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6059" y="71893"/>
            <a:ext cx="293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ACCD Outreach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949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&amp;#x0D;&amp;#x0A;&amp;#x0D;&amp;#x0A;&amp;#x0D;&amp;#x0A;&amp;#x0D;&amp;#x0A;&amp;#x0D;&amp;#x0A;ShaleNET U.S. Evaluation &amp;#x0D;&amp;#x0A;Proposed Evaluation Plan&amp;#x0D;&amp;#x0A;&amp;#x0D;&amp;#x0A;Stark Planning Retrea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316&quot;/&gt;&lt;/object&gt;&lt;object type=&quot;3&quot; unique_id=&quot;10005&quot;&gt;&lt;property id=&quot;20148&quot; value=&quot;5&quot;/&gt;&lt;property id=&quot;20300&quot; value=&quot;Slide 3 - &amp;quot;Key Evaluation Questions&amp;quot;&quot;/&gt;&lt;property id=&quot;20307&quot; value=&quot;324&quot;/&gt;&lt;/object&gt;&lt;object type=&quot;3&quot; unique_id=&quot;10006&quot;&gt;&lt;property id=&quot;20148&quot; value=&quot;5&quot;/&gt;&lt;property id=&quot;20300&quot; value=&quot;Slide 4 - &amp;quot;proposed implementation study design&amp;quot;&quot;/&gt;&lt;property id=&quot;20307&quot; value=&quot;335&quot;/&gt;&lt;/object&gt;&lt;object type=&quot;3&quot; unique_id=&quot;10007&quot;&gt;&lt;property id=&quot;20148&quot; value=&quot;5&quot;/&gt;&lt;property id=&quot;20300&quot; value=&quot;Slide 5 - &amp;quot;Implementation Study:  Site Visits&amp;quot;&quot;/&gt;&lt;property id=&quot;20307&quot; value=&quot;362&quot;/&gt;&lt;/object&gt;&lt;object type=&quot;3&quot; unique_id=&quot;10008&quot;&gt;&lt;property id=&quot;20148&quot; value=&quot;5&quot;/&gt;&lt;property id=&quot;20300&quot; value=&quot;Slide 6&quot;/&gt;&lt;property id=&quot;20307&quot; value=&quot;305&quot;/&gt;&lt;/object&gt;&lt;object type=&quot;3&quot; unique_id=&quot;10009&quot;&gt;&lt;property id=&quot;20148&quot; value=&quot;5&quot;/&gt;&lt;property id=&quot;20300&quot; value=&quot;Slide 7 - &amp;quot;Implementation Study:  WIB Director Survey&amp;#x0D;&amp;#x0A;&amp;quot;&quot;/&gt;&lt;property id=&quot;20307&quot; value=&quot;366&quot;/&gt;&lt;/object&gt;&lt;object type=&quot;3&quot; unique_id=&quot;10010&quot;&gt;&lt;property id=&quot;20148&quot; value=&quot;5&quot;/&gt;&lt;property id=&quot;20300&quot; value=&quot;Slide 8 - &amp;quot;Implementation Study:  WIB Director Survey&amp;#x0D;&amp;#x0A;&amp;quot;&quot;/&gt;&lt;property id=&quot;20307&quot; value=&quot;365&quot;/&gt;&lt;/object&gt;&lt;object type=&quot;3&quot; unique_id=&quot;10011&quot;&gt;&lt;property id=&quot;20148&quot; value=&quot;5&quot;/&gt;&lt;property id=&quot;20300&quot; value=&quot;Slide 9 - &amp;quot;Implementation Study:  Industry Association Member Surveys&amp;#x0D;&amp;#x0A;&amp;quot;&quot;/&gt;&lt;property id=&quot;20307&quot; value=&quot;333&quot;/&gt;&lt;/object&gt;&lt;object type=&quot;3&quot; unique_id=&quot;10012&quot;&gt;&lt;property id=&quot;20148&quot; value=&quot;5&quot;/&gt;&lt;property id=&quot;20300&quot; value=&quot;Slide 10 - &amp;quot;Implementation Study:  Document Reviews&amp;quot;&quot;/&gt;&lt;property id=&quot;20307&quot; value=&quot;353&quot;/&gt;&lt;/object&gt;&lt;object type=&quot;3&quot; unique_id=&quot;10013&quot;&gt;&lt;property id=&quot;20148&quot; value=&quot;5&quot;/&gt;&lt;property id=&quot;20300&quot; value=&quot;Slide 11&quot;/&gt;&lt;property id=&quot;20307&quot; value=&quot;326&quot;/&gt;&lt;/object&gt;&lt;object type=&quot;3&quot; unique_id=&quot;10014&quot;&gt;&lt;property id=&quot;20148&quot; value=&quot;5&quot;/&gt;&lt;property id=&quot;20300&quot; value=&quot;Slide 12 - &amp;quot;Implementation Study:  Analysis&amp;quot;&quot;/&gt;&lt;property id=&quot;20307&quot; value=&quot;369&quot;/&gt;&lt;/object&gt;&lt;object type=&quot;3&quot; unique_id=&quot;10015&quot;&gt;&lt;property id=&quot;20148&quot; value=&quot;5&quot;/&gt;&lt;property id=&quot;20300&quot; value=&quot;Slide 13&quot;/&gt;&lt;property id=&quot;20307&quot; value=&quot;363&quot;/&gt;&lt;/object&gt;&lt;object type=&quot;3&quot; unique_id=&quot;10016&quot;&gt;&lt;property id=&quot;20148&quot; value=&quot;5&quot;/&gt;&lt;property id=&quot;20300&quot; value=&quot;Slide 14 - &amp;quot;Implementation Study:  Site Visits&amp;quot;&quot;/&gt;&lt;property id=&quot;20307&quot; value=&quot;350&quot;/&gt;&lt;/object&gt;&lt;object type=&quot;3&quot; unique_id=&quot;10017&quot;&gt;&lt;property id=&quot;20148&quot; value=&quot;5&quot;/&gt;&lt;property id=&quot;20300&quot; value=&quot;Slide 15 - &amp;quot;Implementation Study:  Document Reviews&amp;quot;&quot;/&gt;&lt;property id=&quot;20307&quot; value=&quot;367&quot;/&gt;&lt;/object&gt;&lt;object type=&quot;3&quot; unique_id=&quot;10018&quot;&gt;&lt;property id=&quot;20148&quot; value=&quot;5&quot;/&gt;&lt;property id=&quot;20300&quot; value=&quot;Slide 16 - &amp;quot;Implementation Study:  Surveys&amp;quot;&quot;/&gt;&lt;property id=&quot;20307&quot; value=&quot;368&quot;/&gt;&lt;/object&gt;&lt;object type=&quot;3&quot; unique_id=&quot;10019&quot;&gt;&lt;property id=&quot;20148&quot; value=&quot;5&quot;/&gt;&lt;property id=&quot;20300&quot; value=&quot;Slide 17 - &amp;quot;proposed outcomes study design&amp;quot;&quot;/&gt;&lt;property id=&quot;20307&quot; value=&quot;336&quot;/&gt;&lt;/object&gt;&lt;object type=&quot;3&quot; unique_id=&quot;10020&quot;&gt;&lt;property id=&quot;20148&quot; value=&quot;5&quot;/&gt;&lt;property id=&quot;20300&quot; value=&quot;Slide 18 - &amp;quot;Outcomes Study:  Participant Outcomes&amp;quot;&quot;/&gt;&lt;property id=&quot;20307&quot; value=&quot;322&quot;/&gt;&lt;/object&gt;&lt;object type=&quot;3&quot; unique_id=&quot;10021&quot;&gt;&lt;property id=&quot;20148&quot; value=&quot;5&quot;/&gt;&lt;property id=&quot;20300&quot; value=&quot;Slide 19 - &amp;quot;Outcomes Study:  Employer Outcomes&amp;quot;&quot;/&gt;&lt;property id=&quot;20307&quot; value=&quot;371&quot;/&gt;&lt;/object&gt;&lt;object type=&quot;3&quot; unique_id=&quot;10022&quot;&gt;&lt;property id=&quot;20148&quot; value=&quot;5&quot;/&gt;&lt;property id=&quot;20300&quot; value=&quot;Slide 20 - &amp;quot;Outcomes Study:  Employer Outcomes&amp;quot;&quot;/&gt;&lt;property id=&quot;20307&quot; value=&quot;372&quot;/&gt;&lt;/object&gt;&lt;object type=&quot;3&quot; unique_id=&quot;10023&quot;&gt;&lt;property id=&quot;20148&quot; value=&quot;5&quot;/&gt;&lt;property id=&quot;20300&quot; value=&quot;Slide 21 - &amp;quot;Outcomes Study:  Systems Outcomes&amp;quot;&quot;/&gt;&lt;property id=&quot;20307&quot; value=&quot;373&quot;/&gt;&lt;/object&gt;&lt;object type=&quot;3&quot; unique_id=&quot;10024&quot;&gt;&lt;property id=&quot;20148&quot; value=&quot;5&quot;/&gt;&lt;property id=&quot;20300&quot; value=&quot;Slide 22&quot;/&gt;&lt;property id=&quot;20307&quot; value=&quot;374&quot;/&gt;&lt;/object&gt;&lt;object type=&quot;3&quot; unique_id=&quot;10025&quot;&gt;&lt;property id=&quot;20148&quot; value=&quot;5&quot;/&gt;&lt;property id=&quot;20300&quot; value=&quot;Slide 23 - &amp;quot;Outcomes Study:  TMS Extracts&amp;quot;&quot;/&gt;&lt;property id=&quot;20307&quot; value=&quot;377&quot;/&gt;&lt;/object&gt;&lt;object type=&quot;3&quot; unique_id=&quot;10026&quot;&gt;&lt;property id=&quot;20148&quot; value=&quot;5&quot;/&gt;&lt;property id=&quot;20300&quot; value=&quot;Slide 24 - &amp;quot;Outcomes Study:  Employer Survey&amp;quot;&quot;/&gt;&lt;property id=&quot;20307&quot; value=&quot;376&quot;/&gt;&lt;/object&gt;&lt;object type=&quot;3&quot; unique_id=&quot;10027&quot;&gt;&lt;property id=&quot;20148&quot; value=&quot;5&quot;/&gt;&lt;property id=&quot;20300&quot; value=&quot;Slide 25 - &amp;quot;proposed Impact study design&amp;quot;&quot;/&gt;&lt;property id=&quot;20307&quot; value=&quot;370&quot;/&gt;&lt;/object&gt;&lt;object type=&quot;3&quot; unique_id=&quot;10028&quot;&gt;&lt;property id=&quot;20148&quot; value=&quot;5&quot;/&gt;&lt;property id=&quot;20300&quot; value=&quot;Slide 26 - &amp;quot;Impact Study:  Tier 2 &amp;quot;&quot;/&gt;&lt;property id=&quot;20307&quot; value=&quot;331&quot;/&gt;&lt;/object&gt;&lt;object type=&quot;3&quot; unique_id=&quot;10029&quot;&gt;&lt;property id=&quot;20148&quot; value=&quot;5&quot;/&gt;&lt;property id=&quot;20300&quot; value=&quot;Slide 27 - &amp;quot;Impact Study:  Tier 2&amp;quot;&quot;/&gt;&lt;property id=&quot;20307&quot; value=&quot;354&quot;/&gt;&lt;/object&gt;&lt;object type=&quot;3&quot; unique_id=&quot;10030&quot;&gt;&lt;property id=&quot;20148&quot; value=&quot;5&quot;/&gt;&lt;property id=&quot;20300&quot; value=&quot;Slide 28 - &amp;quot;Impact Study:  Tier 3&amp;quot;&quot;/&gt;&lt;property id=&quot;20307&quot; value=&quot;355&quot;/&gt;&lt;/object&gt;&lt;object type=&quot;3&quot; unique_id=&quot;10031&quot;&gt;&lt;property id=&quot;20148&quot; value=&quot;5&quot;/&gt;&lt;property id=&quot;20300&quot; value=&quot;Slide 29 - &amp;quot;Impact Study:  Tier 3 Approach&amp;quot;&quot;/&gt;&lt;property id=&quot;20307&quot; value=&quot;356&quot;/&gt;&lt;/object&gt;&lt;object type=&quot;3&quot; unique_id=&quot;10032&quot;&gt;&lt;property id=&quot;20148&quot; value=&quot;5&quot;/&gt;&lt;property id=&quot;20300&quot; value=&quot;Slide 30&quot;/&gt;&lt;property id=&quot;20307&quot; value=&quot;364&quot;/&gt;&lt;/object&gt;&lt;object type=&quot;3&quot; unique_id=&quot;10033&quot;&gt;&lt;property id=&quot;20148&quot; value=&quot;5&quot;/&gt;&lt;property id=&quot;20300&quot; value=&quot;Slide 31 - &amp;quot;Impact Study:  Tier 2 PCT &amp;amp; WCCC&amp;quot;&quot;/&gt;&lt;property id=&quot;20307&quot; value=&quot;378&quot;/&gt;&lt;/object&gt;&lt;object type=&quot;3&quot; unique_id=&quot;10034&quot;&gt;&lt;property id=&quot;20148&quot; value=&quot;5&quot;/&gt;&lt;property id=&quot;20300&quot; value=&quot;Slide 32&quot;/&gt;&lt;property id=&quot;20307&quot; value=&quot;379&quot;/&gt;&lt;/object&gt;&lt;object type=&quot;3&quot; unique_id=&quot;10035&quot;&gt;&lt;property id=&quot;20148&quot; value=&quot;5&quot;/&gt;&lt;property id=&quot;20300&quot; value=&quot;Slide 33 - &amp;quot;Proposed Deliverables&amp;quot;&quot;/&gt;&lt;property id=&quot;20307&quot; value=&quot;337&quot;/&gt;&lt;/object&gt;&lt;object type=&quot;3&quot; unique_id=&quot;10036&quot;&gt;&lt;property id=&quot;20148&quot; value=&quot;5&quot;/&gt;&lt;property id=&quot;20300&quot; value=&quot;Slide 34&quot;/&gt;&lt;property id=&quot;20307&quot; value=&quot;360&quot;/&gt;&lt;/object&gt;&lt;object type=&quot;3&quot; unique_id=&quot;10037&quot;&gt;&lt;property id=&quot;20148&quot; value=&quot;5&quot;/&gt;&lt;property id=&quot;20300&quot; value=&quot;Slide 35 - &amp;quot;Evaluator Contact Info&amp;amp;#x09;&amp;quot;&quot;/&gt;&lt;property id=&quot;20307&quot; value=&quot;282&quot;/&gt;&lt;/object&gt;&lt;/object&gt;&lt;object type=&quot;8&quot; unique_id=&quot;1007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6150</TotalTime>
  <Words>569</Words>
  <Application>Microsoft Office PowerPoint</Application>
  <PresentationFormat>On-screen Show (4:3)</PresentationFormat>
  <Paragraphs>99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Tw Cen MT</vt:lpstr>
      <vt:lpstr>Wingdings</vt:lpstr>
      <vt:lpstr>Wingdings 2</vt:lpstr>
      <vt:lpstr>Median</vt:lpstr>
      <vt:lpstr>Lessons Learned: Use of an Intermediary to Assist a Multi-state Consortium of Community Colleges with Employer Engagement</vt:lpstr>
      <vt:lpstr>ShaleNET Background</vt:lpstr>
      <vt:lpstr>ShaleNET Background</vt:lpstr>
      <vt:lpstr>ShaleNET Background</vt:lpstr>
      <vt:lpstr>ShaleNET Evaluation Overview</vt:lpstr>
      <vt:lpstr>ShaleNET Evaluation Overview</vt:lpstr>
      <vt:lpstr>ShaleNET Industry Engagement</vt:lpstr>
      <vt:lpstr>Hub Outreach</vt:lpstr>
      <vt:lpstr>PowerPoint Presentation</vt:lpstr>
      <vt:lpstr>Results of Dual Approach:  Gas and Oil Industry Support</vt:lpstr>
      <vt:lpstr>Results of Dual Approach: Gas and Oil Industry Support</vt:lpstr>
      <vt:lpstr>Results of Dual Approach: Gas and Oil Industry Support</vt:lpstr>
      <vt:lpstr> Lessons Learned</vt:lpstr>
      <vt:lpstr> Lessons Learned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DCYF Youth workforce development programs evaluation overview</dc:title>
  <dc:creator>hannah_betesh</dc:creator>
  <cp:lastModifiedBy>kd</cp:lastModifiedBy>
  <cp:revision>788</cp:revision>
  <dcterms:created xsi:type="dcterms:W3CDTF">2012-10-02T22:34:29Z</dcterms:created>
  <dcterms:modified xsi:type="dcterms:W3CDTF">2015-11-04T05:50:54Z</dcterms:modified>
</cp:coreProperties>
</file>