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0.xml" ContentType="application/vnd.openxmlformats-officedocument.presentationml.notesSlide+xml"/>
  <Override PartName="/ppt/charts/chart9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1.xml" ContentType="application/vnd.openxmlformats-officedocument.presentationml.notesSlide+xml"/>
  <Override PartName="/ppt/charts/chart10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2.xml" ContentType="application/vnd.openxmlformats-officedocument.presentationml.notesSlide+xml"/>
  <Override PartName="/ppt/charts/chart11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2" r:id="rId1"/>
  </p:sldMasterIdLst>
  <p:notesMasterIdLst>
    <p:notesMasterId r:id="rId37"/>
  </p:notesMasterIdLst>
  <p:sldIdLst>
    <p:sldId id="257" r:id="rId2"/>
    <p:sldId id="296" r:id="rId3"/>
    <p:sldId id="258" r:id="rId4"/>
    <p:sldId id="295" r:id="rId5"/>
    <p:sldId id="301" r:id="rId6"/>
    <p:sldId id="260" r:id="rId7"/>
    <p:sldId id="294" r:id="rId8"/>
    <p:sldId id="297" r:id="rId9"/>
    <p:sldId id="256" r:id="rId10"/>
    <p:sldId id="265" r:id="rId11"/>
    <p:sldId id="300" r:id="rId12"/>
    <p:sldId id="303" r:id="rId13"/>
    <p:sldId id="306" r:id="rId14"/>
    <p:sldId id="307" r:id="rId15"/>
    <p:sldId id="308" r:id="rId16"/>
    <p:sldId id="299" r:id="rId17"/>
    <p:sldId id="310" r:id="rId18"/>
    <p:sldId id="311" r:id="rId19"/>
    <p:sldId id="309" r:id="rId20"/>
    <p:sldId id="305" r:id="rId21"/>
    <p:sldId id="312" r:id="rId22"/>
    <p:sldId id="313" r:id="rId23"/>
    <p:sldId id="315" r:id="rId24"/>
    <p:sldId id="316" r:id="rId25"/>
    <p:sldId id="317" r:id="rId26"/>
    <p:sldId id="318" r:id="rId27"/>
    <p:sldId id="319" r:id="rId28"/>
    <p:sldId id="320" r:id="rId29"/>
    <p:sldId id="321" r:id="rId30"/>
    <p:sldId id="322" r:id="rId31"/>
    <p:sldId id="323" r:id="rId32"/>
    <p:sldId id="273" r:id="rId33"/>
    <p:sldId id="324" r:id="rId34"/>
    <p:sldId id="270" r:id="rId35"/>
    <p:sldId id="271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4646" autoAdjust="0"/>
  </p:normalViewPr>
  <p:slideViewPr>
    <p:cSldViewPr snapToGrid="0" snapToObjects="1">
      <p:cViewPr varScale="1">
        <p:scale>
          <a:sx n="70" d="100"/>
          <a:sy n="70" d="100"/>
        </p:scale>
        <p:origin x="66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5" d="100"/>
          <a:sy n="65" d="100"/>
        </p:scale>
        <p:origin x="2652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Macintosh%20HD:Users:admin:Desktop:Back-up-Oct-26-2013:Current-Files-2014:TAA:H2P:Final-Impact-Report:H2P-Participant-Targets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wner\Box%20Sync\OCCRL%20&amp;%20Illinois\TAACCCT\Impact%20Report\Results%20for%20Impact%20Report\Results%20for%20Impact%20Report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wner\Box%20Sync\OCCRL%20&amp;%20Illinois\TAACCCT\Impact%20Report\Results%20for%20Impact%20Report\Results%20for%20Impact%20Report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iani\Box%20Sync\OCCRL%20&amp;%20Illinois\TAACCCT\Impact%20Report\Results%20for%20Impact%20Report\Results%20for%20Impact%20Report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wner\Box%20Sync\OCCRL%20&amp;%20Illinois\TAACCCT\Impact%20Report\Results%20for%20Impact%20Report\Results%20for%20Impact%20Repor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wner\Box%20Sync\OCCRL%20&amp;%20Illinois\TAACCCT\Impact%20Report\Results%20for%20Impact%20Report\Results%20for%20Impact%20Report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wner\Box%20Sync\OCCRL%20&amp;%20Illinois\TAACCCT\Impact%20Report\Results%20for%20Impact%20Report\Results%20for%20Impact%20Report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wner\Box%20Sync\OCCRL%20&amp;%20Illinois\TAACCCT\Impact%20Report\Results%20for%20Impact%20Report\Results%20for%20Impact%20Report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wner\Box%20Sync\OCCRL%20&amp;%20Illinois\TAACCCT\Impact%20Report\Results%20for%20Impact%20Report\Results%20for%20Impact%20Report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wner\Box%20Sync\OCCRL%20&amp;%20Illinois\TAACCCT\Impact%20Report\Results%20for%20Impact%20Report\Results%20for%20Impact%20Report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850639702767131"/>
          <c:y val="3.3241675511564192E-2"/>
          <c:w val="0.4645272954815684"/>
          <c:h val="0.7830464295411349"/>
        </c:manualLayout>
      </c:layout>
      <c:doughnut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>
                    <a:solidFill>
                      <a:schemeClr val="tx1"/>
                    </a:solidFill>
                    <a:latin typeface="+mj-lt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Sheet1!$A$30:$A$38</c:f>
              <c:strCache>
                <c:ptCount val="9"/>
                <c:pt idx="0">
                  <c:v>Anoka-Ramsey (ARCC)</c:v>
                </c:pt>
                <c:pt idx="1">
                  <c:v>Ashland (ACTC)</c:v>
                </c:pt>
                <c:pt idx="2">
                  <c:v>Cincinnati State (CSTCC)</c:v>
                </c:pt>
                <c:pt idx="3">
                  <c:v>El Centro (ECC)</c:v>
                </c:pt>
                <c:pt idx="4">
                  <c:v>Jefferson (JCTC)</c:v>
                </c:pt>
                <c:pt idx="5">
                  <c:v>Malcolm X (MXC)</c:v>
                </c:pt>
                <c:pt idx="6">
                  <c:v>Owens (OCC)</c:v>
                </c:pt>
                <c:pt idx="7">
                  <c:v>Pine (PTCC)</c:v>
                </c:pt>
                <c:pt idx="8">
                  <c:v>Texarkana (TC)</c:v>
                </c:pt>
              </c:strCache>
            </c:strRef>
          </c:cat>
          <c:val>
            <c:numRef>
              <c:f>Sheet1!$B$30:$B$38</c:f>
              <c:numCache>
                <c:formatCode>General</c:formatCode>
                <c:ptCount val="9"/>
                <c:pt idx="0">
                  <c:v>451</c:v>
                </c:pt>
                <c:pt idx="1">
                  <c:v>305</c:v>
                </c:pt>
                <c:pt idx="2">
                  <c:v>1836</c:v>
                </c:pt>
                <c:pt idx="3">
                  <c:v>1620</c:v>
                </c:pt>
                <c:pt idx="4">
                  <c:v>436</c:v>
                </c:pt>
                <c:pt idx="5">
                  <c:v>460</c:v>
                </c:pt>
                <c:pt idx="6">
                  <c:v>556</c:v>
                </c:pt>
                <c:pt idx="7">
                  <c:v>533</c:v>
                </c:pt>
                <c:pt idx="8">
                  <c:v>372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egendEntry>
        <c:idx val="7"/>
        <c:txPr>
          <a:bodyPr/>
          <a:lstStyle/>
          <a:p>
            <a:pPr>
              <a:defRPr sz="1600">
                <a:latin typeface="+mj-lt"/>
              </a:defRPr>
            </a:pPr>
            <a:endParaRPr lang="en-US"/>
          </a:p>
        </c:txPr>
      </c:legendEntry>
      <c:layout>
        <c:manualLayout>
          <c:xMode val="edge"/>
          <c:yMode val="edge"/>
          <c:x val="0.60033941874539853"/>
          <c:y val="5.3007135575942915E-2"/>
          <c:w val="0.36677939029412132"/>
          <c:h val="0.7821718156790034"/>
        </c:manualLayout>
      </c:layout>
      <c:overlay val="1"/>
      <c:txPr>
        <a:bodyPr/>
        <a:lstStyle/>
        <a:p>
          <a:pPr>
            <a:defRPr sz="1600">
              <a:latin typeface="+mj-lt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Sheet3!$A$47</c:f>
              <c:strCache>
                <c:ptCount val="1"/>
                <c:pt idx="0">
                  <c:v>Eligible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Sheet3!$A$42</c:f>
              <c:numCache>
                <c:formatCode>General</c:formatCode>
                <c:ptCount val="1"/>
              </c:numCache>
            </c:numRef>
          </c:cat>
          <c:val>
            <c:numRef>
              <c:f>Sheet3!$B$47</c:f>
              <c:numCache>
                <c:formatCode>0.0%</c:formatCode>
                <c:ptCount val="1"/>
                <c:pt idx="0">
                  <c:v>6.8000000000000005E-2</c:v>
                </c:pt>
              </c:numCache>
            </c:numRef>
          </c:val>
        </c:ser>
        <c:ser>
          <c:idx val="1"/>
          <c:order val="1"/>
          <c:tx>
            <c:strRef>
              <c:f>Sheet3!$A$48</c:f>
              <c:strCache>
                <c:ptCount val="1"/>
                <c:pt idx="0">
                  <c:v>Non-Eligible</c:v>
                </c:pt>
              </c:strCache>
            </c:strRef>
          </c:tx>
          <c:spPr>
            <a:solidFill>
              <a:schemeClr val="bg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Sheet3!$A$42</c:f>
              <c:numCache>
                <c:formatCode>General</c:formatCode>
                <c:ptCount val="1"/>
              </c:numCache>
            </c:numRef>
          </c:cat>
          <c:val>
            <c:numRef>
              <c:f>Sheet3!$B$48</c:f>
              <c:numCache>
                <c:formatCode>0.0%</c:formatCode>
                <c:ptCount val="1"/>
                <c:pt idx="0">
                  <c:v>-1.7000000000000001E-2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74041704"/>
        <c:axId val="374035432"/>
      </c:barChart>
      <c:catAx>
        <c:axId val="374041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4035432"/>
        <c:crosses val="autoZero"/>
        <c:auto val="1"/>
        <c:lblAlgn val="ctr"/>
        <c:lblOffset val="100"/>
        <c:noMultiLvlLbl val="0"/>
      </c:catAx>
      <c:valAx>
        <c:axId val="374035432"/>
        <c:scaling>
          <c:orientation val="minMax"/>
        </c:scaling>
        <c:delete val="0"/>
        <c:axPos val="l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4041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Sheet3!$A$50</c:f>
              <c:strCache>
                <c:ptCount val="1"/>
                <c:pt idx="0">
                  <c:v>Non-Employed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Sheet3!$A$42</c:f>
              <c:numCache>
                <c:formatCode>General</c:formatCode>
                <c:ptCount val="1"/>
              </c:numCache>
            </c:numRef>
          </c:cat>
          <c:val>
            <c:numRef>
              <c:f>Sheet3!$B$50</c:f>
              <c:numCache>
                <c:formatCode>0.0%</c:formatCode>
                <c:ptCount val="1"/>
                <c:pt idx="0">
                  <c:v>-2.8400000000000002E-2</c:v>
                </c:pt>
              </c:numCache>
            </c:numRef>
          </c:val>
        </c:ser>
        <c:ser>
          <c:idx val="1"/>
          <c:order val="1"/>
          <c:tx>
            <c:strRef>
              <c:f>Sheet3!$A$51</c:f>
              <c:strCache>
                <c:ptCount val="1"/>
                <c:pt idx="0">
                  <c:v>Employed</c:v>
                </c:pt>
              </c:strCache>
            </c:strRef>
          </c:tx>
          <c:spPr>
            <a:solidFill>
              <a:schemeClr val="bg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Sheet3!$A$42</c:f>
              <c:numCache>
                <c:formatCode>General</c:formatCode>
                <c:ptCount val="1"/>
              </c:numCache>
            </c:numRef>
          </c:cat>
          <c:val>
            <c:numRef>
              <c:f>Sheet3!$B$51</c:f>
              <c:numCache>
                <c:formatCode>0.0%</c:formatCode>
                <c:ptCount val="1"/>
                <c:pt idx="0">
                  <c:v>6.8699999999999997E-2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71748856"/>
        <c:axId val="371751992"/>
      </c:barChart>
      <c:catAx>
        <c:axId val="371748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1751992"/>
        <c:crosses val="autoZero"/>
        <c:auto val="1"/>
        <c:lblAlgn val="ctr"/>
        <c:lblOffset val="100"/>
        <c:noMultiLvlLbl val="0"/>
      </c:catAx>
      <c:valAx>
        <c:axId val="371751992"/>
        <c:scaling>
          <c:orientation val="minMax"/>
        </c:scaling>
        <c:delete val="0"/>
        <c:axPos val="l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1748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417025635693102E-2"/>
          <c:y val="6.0449050086355788E-2"/>
          <c:w val="0.91195238633896558"/>
          <c:h val="0.75181687133667874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'Min &amp; Max Term for No Cred Stud'!$M$43</c:f>
              <c:strCache>
                <c:ptCount val="1"/>
                <c:pt idx="0">
                  <c:v>Credential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'Min &amp; Max Term for No Cred Stud'!$N$41:$W$41</c:f>
              <c:strCache>
                <c:ptCount val="10"/>
                <c:pt idx="0">
                  <c:v>All H2P</c:v>
                </c:pt>
                <c:pt idx="1">
                  <c:v>ARCC</c:v>
                </c:pt>
                <c:pt idx="2">
                  <c:v>ACTC</c:v>
                </c:pt>
                <c:pt idx="3">
                  <c:v>CSTCC</c:v>
                </c:pt>
                <c:pt idx="4">
                  <c:v>ECC</c:v>
                </c:pt>
                <c:pt idx="5">
                  <c:v>JCTC</c:v>
                </c:pt>
                <c:pt idx="6">
                  <c:v>MXC</c:v>
                </c:pt>
                <c:pt idx="7">
                  <c:v>OCC</c:v>
                </c:pt>
                <c:pt idx="8">
                  <c:v>PTCC</c:v>
                </c:pt>
                <c:pt idx="9">
                  <c:v>TC</c:v>
                </c:pt>
              </c:strCache>
            </c:strRef>
          </c:cat>
          <c:val>
            <c:numRef>
              <c:f>'Min &amp; Max Term for No Cred Stud'!$N$43:$W$43</c:f>
              <c:numCache>
                <c:formatCode>0%</c:formatCode>
                <c:ptCount val="10"/>
                <c:pt idx="0">
                  <c:v>0.41346153846153799</c:v>
                </c:pt>
                <c:pt idx="1">
                  <c:v>0.39508928571428598</c:v>
                </c:pt>
                <c:pt idx="2">
                  <c:v>0.32042253521126801</c:v>
                </c:pt>
                <c:pt idx="3">
                  <c:v>0.42526315789473701</c:v>
                </c:pt>
                <c:pt idx="4">
                  <c:v>0.18474687705456899</c:v>
                </c:pt>
                <c:pt idx="5">
                  <c:v>0.494623655913979</c:v>
                </c:pt>
                <c:pt idx="6">
                  <c:v>0.659574468085106</c:v>
                </c:pt>
                <c:pt idx="7">
                  <c:v>0.83067092651757202</c:v>
                </c:pt>
                <c:pt idx="8">
                  <c:v>0.711171662125341</c:v>
                </c:pt>
                <c:pt idx="9">
                  <c:v>0.46</c:v>
                </c:pt>
              </c:numCache>
            </c:numRef>
          </c:val>
        </c:ser>
        <c:ser>
          <c:idx val="0"/>
          <c:order val="1"/>
          <c:tx>
            <c:strRef>
              <c:f>'Min &amp; Max Term for No Cred Stud'!$M$42</c:f>
              <c:strCache>
                <c:ptCount val="1"/>
                <c:pt idx="0">
                  <c:v>Retained, No Credential</c:v>
                </c:pt>
              </c:strCache>
            </c:strRef>
          </c:tx>
          <c:spPr>
            <a:solidFill>
              <a:schemeClr val="bg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7.4258609880242694E-3"/>
                  <c:y val="7.049811665608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7190910346732971E-2"/>
                      <c:h val="7.1720351439685956E-2"/>
                    </c:manualLayout>
                  </c15:layout>
                </c:ext>
              </c:extLst>
            </c:dLbl>
            <c:dLbl>
              <c:idx val="8"/>
              <c:layout>
                <c:manualLayout>
                  <c:x val="0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'Min &amp; Max Term for No Cred Stud'!$N$41:$W$41</c:f>
              <c:strCache>
                <c:ptCount val="10"/>
                <c:pt idx="0">
                  <c:v>All H2P</c:v>
                </c:pt>
                <c:pt idx="1">
                  <c:v>ARCC</c:v>
                </c:pt>
                <c:pt idx="2">
                  <c:v>ACTC</c:v>
                </c:pt>
                <c:pt idx="3">
                  <c:v>CSTCC</c:v>
                </c:pt>
                <c:pt idx="4">
                  <c:v>ECC</c:v>
                </c:pt>
                <c:pt idx="5">
                  <c:v>JCTC</c:v>
                </c:pt>
                <c:pt idx="6">
                  <c:v>MXC</c:v>
                </c:pt>
                <c:pt idx="7">
                  <c:v>OCC</c:v>
                </c:pt>
                <c:pt idx="8">
                  <c:v>PTCC</c:v>
                </c:pt>
                <c:pt idx="9">
                  <c:v>TC</c:v>
                </c:pt>
              </c:strCache>
            </c:strRef>
          </c:cat>
          <c:val>
            <c:numRef>
              <c:f>'Min &amp; Max Term for No Cred Stud'!$N$42:$W$42</c:f>
              <c:numCache>
                <c:formatCode>0%</c:formatCode>
                <c:ptCount val="10"/>
                <c:pt idx="0">
                  <c:v>0.26657119476268398</c:v>
                </c:pt>
                <c:pt idx="1">
                  <c:v>0.22544642857142899</c:v>
                </c:pt>
                <c:pt idx="2">
                  <c:v>0.221830985915493</c:v>
                </c:pt>
                <c:pt idx="3">
                  <c:v>0.24105263157894699</c:v>
                </c:pt>
                <c:pt idx="4">
                  <c:v>0.45890861275476702</c:v>
                </c:pt>
                <c:pt idx="5">
                  <c:v>0.18996415770609301</c:v>
                </c:pt>
                <c:pt idx="6">
                  <c:v>0.10638297872340401</c:v>
                </c:pt>
                <c:pt idx="7">
                  <c:v>7.9872204472843503E-2</c:v>
                </c:pt>
                <c:pt idx="8">
                  <c:v>0.122615803814714</c:v>
                </c:pt>
                <c:pt idx="9">
                  <c:v>0.14000000000000001</c:v>
                </c:pt>
              </c:numCache>
            </c:numRef>
          </c:val>
        </c:ser>
        <c:ser>
          <c:idx val="2"/>
          <c:order val="2"/>
          <c:tx>
            <c:strRef>
              <c:f>'Min &amp; Max Term for No Cred Stud'!$M$44</c:f>
              <c:strCache>
                <c:ptCount val="1"/>
                <c:pt idx="0">
                  <c:v>Retained or Credential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 algn="ctr"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'Min &amp; Max Term for No Cred Stud'!$N$41:$W$41</c:f>
              <c:strCache>
                <c:ptCount val="10"/>
                <c:pt idx="0">
                  <c:v>All H2P</c:v>
                </c:pt>
                <c:pt idx="1">
                  <c:v>ARCC</c:v>
                </c:pt>
                <c:pt idx="2">
                  <c:v>ACTC</c:v>
                </c:pt>
                <c:pt idx="3">
                  <c:v>CSTCC</c:v>
                </c:pt>
                <c:pt idx="4">
                  <c:v>ECC</c:v>
                </c:pt>
                <c:pt idx="5">
                  <c:v>JCTC</c:v>
                </c:pt>
                <c:pt idx="6">
                  <c:v>MXC</c:v>
                </c:pt>
                <c:pt idx="7">
                  <c:v>OCC</c:v>
                </c:pt>
                <c:pt idx="8">
                  <c:v>PTCC</c:v>
                </c:pt>
                <c:pt idx="9">
                  <c:v>TC</c:v>
                </c:pt>
              </c:strCache>
            </c:strRef>
          </c:cat>
          <c:val>
            <c:numRef>
              <c:f>'Min &amp; Max Term for No Cred Stud'!$N$44:$W$44</c:f>
              <c:numCache>
                <c:formatCode>0%</c:formatCode>
                <c:ptCount val="10"/>
                <c:pt idx="0">
                  <c:v>0.68003273322422297</c:v>
                </c:pt>
                <c:pt idx="1">
                  <c:v>0.62053571428571397</c:v>
                </c:pt>
                <c:pt idx="2">
                  <c:v>0.54225352112675995</c:v>
                </c:pt>
                <c:pt idx="3">
                  <c:v>0.66631578947368397</c:v>
                </c:pt>
                <c:pt idx="4">
                  <c:v>0.64365548980933596</c:v>
                </c:pt>
                <c:pt idx="5">
                  <c:v>0.68458781362007204</c:v>
                </c:pt>
                <c:pt idx="6">
                  <c:v>0.76595744680851097</c:v>
                </c:pt>
                <c:pt idx="7">
                  <c:v>0.91054313099041495</c:v>
                </c:pt>
                <c:pt idx="8">
                  <c:v>0.83378746594005404</c:v>
                </c:pt>
                <c:pt idx="9">
                  <c:v>0.6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37453072"/>
        <c:axId val="237451504"/>
      </c:barChart>
      <c:catAx>
        <c:axId val="2374530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237451504"/>
        <c:crosses val="autoZero"/>
        <c:auto val="1"/>
        <c:lblAlgn val="ctr"/>
        <c:lblOffset val="100"/>
        <c:noMultiLvlLbl val="0"/>
      </c:catAx>
      <c:valAx>
        <c:axId val="237451504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237453072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prstDash val="solid"/>
      <a:round/>
    </a:ln>
    <a:effectLst/>
  </c:spPr>
  <c:txPr>
    <a:bodyPr/>
    <a:lstStyle/>
    <a:p>
      <a:pPr>
        <a:defRPr sz="1400">
          <a:latin typeface="+mj-lt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Sheet2!$A$1:$A$5</c:f>
              <c:strCache>
                <c:ptCount val="5"/>
                <c:pt idx="0">
                  <c:v>No Credential</c:v>
                </c:pt>
                <c:pt idx="1">
                  <c:v>Very Short</c:v>
                </c:pt>
                <c:pt idx="2">
                  <c:v>Short-Term Certificate</c:v>
                </c:pt>
                <c:pt idx="3">
                  <c:v>Long-Term Certificate</c:v>
                </c:pt>
                <c:pt idx="4">
                  <c:v>Associate’s Degree</c:v>
                </c:pt>
              </c:strCache>
            </c:strRef>
          </c:cat>
          <c:val>
            <c:numRef>
              <c:f>Sheet2!$B$1:$B$5</c:f>
              <c:numCache>
                <c:formatCode>0.0%</c:formatCode>
                <c:ptCount val="5"/>
                <c:pt idx="0">
                  <c:v>0.58699999999999997</c:v>
                </c:pt>
                <c:pt idx="1">
                  <c:v>0.16900000000000001</c:v>
                </c:pt>
                <c:pt idx="2">
                  <c:v>2.9000000000000001E-2</c:v>
                </c:pt>
                <c:pt idx="3">
                  <c:v>0.10199999999999999</c:v>
                </c:pt>
                <c:pt idx="4">
                  <c:v>0.113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37454640"/>
        <c:axId val="237449936"/>
      </c:barChart>
      <c:catAx>
        <c:axId val="237454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7449936"/>
        <c:crosses val="autoZero"/>
        <c:auto val="1"/>
        <c:lblAlgn val="ctr"/>
        <c:lblOffset val="100"/>
        <c:noMultiLvlLbl val="0"/>
      </c:catAx>
      <c:valAx>
        <c:axId val="237449936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237454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Sheet3!$G$1</c:f>
              <c:strCache>
                <c:ptCount val="1"/>
                <c:pt idx="0">
                  <c:v>No Credential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Sheet3!$A$7:$A$14</c:f>
              <c:strCache>
                <c:ptCount val="8"/>
                <c:pt idx="0">
                  <c:v>AI/AN</c:v>
                </c:pt>
                <c:pt idx="1">
                  <c:v>Asian</c:v>
                </c:pt>
                <c:pt idx="2">
                  <c:v>Black</c:v>
                </c:pt>
                <c:pt idx="3">
                  <c:v>Latino</c:v>
                </c:pt>
                <c:pt idx="4">
                  <c:v>Multi-race </c:v>
                </c:pt>
                <c:pt idx="5">
                  <c:v>NH/PI</c:v>
                </c:pt>
                <c:pt idx="6">
                  <c:v>White</c:v>
                </c:pt>
                <c:pt idx="7">
                  <c:v>Unknown</c:v>
                </c:pt>
              </c:strCache>
            </c:strRef>
          </c:cat>
          <c:val>
            <c:numRef>
              <c:f>Sheet3!$G$7:$G$14</c:f>
              <c:numCache>
                <c:formatCode>0.0%</c:formatCode>
                <c:ptCount val="8"/>
                <c:pt idx="0">
                  <c:v>0.40899999999999997</c:v>
                </c:pt>
                <c:pt idx="1">
                  <c:v>0.61599999999999999</c:v>
                </c:pt>
                <c:pt idx="2">
                  <c:v>0.61399999999999999</c:v>
                </c:pt>
                <c:pt idx="3">
                  <c:v>0.72799999999999998</c:v>
                </c:pt>
                <c:pt idx="4">
                  <c:v>0.68799999999999994</c:v>
                </c:pt>
                <c:pt idx="5">
                  <c:v>0.57899999999999996</c:v>
                </c:pt>
                <c:pt idx="6">
                  <c:v>0.49</c:v>
                </c:pt>
                <c:pt idx="7">
                  <c:v>0.84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37447976"/>
        <c:axId val="237452288"/>
      </c:barChart>
      <c:catAx>
        <c:axId val="237447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7452288"/>
        <c:crosses val="autoZero"/>
        <c:auto val="1"/>
        <c:lblAlgn val="ctr"/>
        <c:lblOffset val="100"/>
        <c:noMultiLvlLbl val="0"/>
      </c:catAx>
      <c:valAx>
        <c:axId val="237452288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237447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Sheet3!$J$1</c:f>
              <c:strCache>
                <c:ptCount val="1"/>
                <c:pt idx="0">
                  <c:v>Long  Certificate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Sheet3!$A$7:$A$14</c:f>
              <c:strCache>
                <c:ptCount val="8"/>
                <c:pt idx="0">
                  <c:v>AI/AN</c:v>
                </c:pt>
                <c:pt idx="1">
                  <c:v>Asian</c:v>
                </c:pt>
                <c:pt idx="2">
                  <c:v>Black</c:v>
                </c:pt>
                <c:pt idx="3">
                  <c:v>Latino</c:v>
                </c:pt>
                <c:pt idx="4">
                  <c:v>Multi-race </c:v>
                </c:pt>
                <c:pt idx="5">
                  <c:v>NH/PI</c:v>
                </c:pt>
                <c:pt idx="6">
                  <c:v>White</c:v>
                </c:pt>
                <c:pt idx="7">
                  <c:v>Unknown</c:v>
                </c:pt>
              </c:strCache>
            </c:strRef>
          </c:cat>
          <c:val>
            <c:numRef>
              <c:f>Sheet3!$J$7:$J$14</c:f>
              <c:numCache>
                <c:formatCode>0.0%</c:formatCode>
                <c:ptCount val="8"/>
                <c:pt idx="0">
                  <c:v>0.13600000000000001</c:v>
                </c:pt>
                <c:pt idx="1">
                  <c:v>7.0000000000000007E-2</c:v>
                </c:pt>
                <c:pt idx="2">
                  <c:v>8.5000000000000006E-2</c:v>
                </c:pt>
                <c:pt idx="3">
                  <c:v>8.8999999999999996E-2</c:v>
                </c:pt>
                <c:pt idx="4">
                  <c:v>0.125</c:v>
                </c:pt>
                <c:pt idx="5">
                  <c:v>0</c:v>
                </c:pt>
                <c:pt idx="6">
                  <c:v>0.128</c:v>
                </c:pt>
                <c:pt idx="7">
                  <c:v>3.9E-2</c:v>
                </c:pt>
              </c:numCache>
            </c:numRef>
          </c:val>
        </c:ser>
        <c:ser>
          <c:idx val="1"/>
          <c:order val="1"/>
          <c:tx>
            <c:strRef>
              <c:f>Sheet3!$K$1</c:f>
              <c:strCache>
                <c:ptCount val="1"/>
                <c:pt idx="0">
                  <c:v>Associate’s Degree</c:v>
                </c:pt>
              </c:strCache>
            </c:strRef>
          </c:tx>
          <c:spPr>
            <a:solidFill>
              <a:schemeClr val="bg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Sheet3!$A$7:$A$14</c:f>
              <c:strCache>
                <c:ptCount val="8"/>
                <c:pt idx="0">
                  <c:v>AI/AN</c:v>
                </c:pt>
                <c:pt idx="1">
                  <c:v>Asian</c:v>
                </c:pt>
                <c:pt idx="2">
                  <c:v>Black</c:v>
                </c:pt>
                <c:pt idx="3">
                  <c:v>Latino</c:v>
                </c:pt>
                <c:pt idx="4">
                  <c:v>Multi-race </c:v>
                </c:pt>
                <c:pt idx="5">
                  <c:v>NH/PI</c:v>
                </c:pt>
                <c:pt idx="6">
                  <c:v>White</c:v>
                </c:pt>
                <c:pt idx="7">
                  <c:v>Unknown</c:v>
                </c:pt>
              </c:strCache>
            </c:strRef>
          </c:cat>
          <c:val>
            <c:numRef>
              <c:f>Sheet3!$K$7:$K$14</c:f>
              <c:numCache>
                <c:formatCode>0.0%</c:formatCode>
                <c:ptCount val="8"/>
                <c:pt idx="0">
                  <c:v>0.182</c:v>
                </c:pt>
                <c:pt idx="1">
                  <c:v>0.186</c:v>
                </c:pt>
                <c:pt idx="2">
                  <c:v>8.4000000000000005E-2</c:v>
                </c:pt>
                <c:pt idx="3">
                  <c:v>7.4999999999999997E-2</c:v>
                </c:pt>
                <c:pt idx="5">
                  <c:v>5.2999999999999999E-2</c:v>
                </c:pt>
                <c:pt idx="6">
                  <c:v>0.151</c:v>
                </c:pt>
                <c:pt idx="7">
                  <c:v>0.01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237448760"/>
        <c:axId val="237452680"/>
      </c:barChart>
      <c:catAx>
        <c:axId val="237448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7452680"/>
        <c:crosses val="autoZero"/>
        <c:auto val="1"/>
        <c:lblAlgn val="ctr"/>
        <c:lblOffset val="100"/>
        <c:noMultiLvlLbl val="0"/>
      </c:catAx>
      <c:valAx>
        <c:axId val="237452680"/>
        <c:scaling>
          <c:orientation val="minMax"/>
        </c:scaling>
        <c:delete val="0"/>
        <c:axPos val="l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7448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Sheet3!$A$25</c:f>
              <c:strCache>
                <c:ptCount val="1"/>
                <c:pt idx="0">
                  <c:v>Eligible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Sheet3!$G$1:$K$1</c:f>
              <c:strCache>
                <c:ptCount val="5"/>
                <c:pt idx="0">
                  <c:v>No Credential</c:v>
                </c:pt>
                <c:pt idx="1">
                  <c:v>Very Short  Certificate</c:v>
                </c:pt>
                <c:pt idx="2">
                  <c:v>Short  Certificate</c:v>
                </c:pt>
                <c:pt idx="3">
                  <c:v>Long  Certificate</c:v>
                </c:pt>
                <c:pt idx="4">
                  <c:v>Associate’s Degree</c:v>
                </c:pt>
              </c:strCache>
            </c:strRef>
          </c:cat>
          <c:val>
            <c:numRef>
              <c:f>Sheet3!$G$25:$K$25</c:f>
              <c:numCache>
                <c:formatCode>0.0%</c:formatCode>
                <c:ptCount val="5"/>
                <c:pt idx="0">
                  <c:v>0.57499999999999996</c:v>
                </c:pt>
                <c:pt idx="1">
                  <c:v>0.158</c:v>
                </c:pt>
                <c:pt idx="2">
                  <c:v>2.5999999999999999E-2</c:v>
                </c:pt>
                <c:pt idx="3">
                  <c:v>0.13</c:v>
                </c:pt>
                <c:pt idx="4">
                  <c:v>0.112</c:v>
                </c:pt>
              </c:numCache>
            </c:numRef>
          </c:val>
        </c:ser>
        <c:ser>
          <c:idx val="1"/>
          <c:order val="1"/>
          <c:tx>
            <c:strRef>
              <c:f>Sheet3!$A$26</c:f>
              <c:strCache>
                <c:ptCount val="1"/>
                <c:pt idx="0">
                  <c:v>Not eligible</c:v>
                </c:pt>
              </c:strCache>
            </c:strRef>
          </c:tx>
          <c:spPr>
            <a:solidFill>
              <a:schemeClr val="bg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Sheet3!$G$1:$K$1</c:f>
              <c:strCache>
                <c:ptCount val="5"/>
                <c:pt idx="0">
                  <c:v>No Credential</c:v>
                </c:pt>
                <c:pt idx="1">
                  <c:v>Very Short  Certificate</c:v>
                </c:pt>
                <c:pt idx="2">
                  <c:v>Short  Certificate</c:v>
                </c:pt>
                <c:pt idx="3">
                  <c:v>Long  Certificate</c:v>
                </c:pt>
                <c:pt idx="4">
                  <c:v>Associate’s Degree</c:v>
                </c:pt>
              </c:strCache>
            </c:strRef>
          </c:cat>
          <c:val>
            <c:numRef>
              <c:f>Sheet3!$G$26:$K$26</c:f>
              <c:numCache>
                <c:formatCode>0.0%</c:formatCode>
                <c:ptCount val="5"/>
                <c:pt idx="0">
                  <c:v>0.60399999999999998</c:v>
                </c:pt>
                <c:pt idx="1">
                  <c:v>0.16800000000000001</c:v>
                </c:pt>
                <c:pt idx="2">
                  <c:v>3.2000000000000001E-2</c:v>
                </c:pt>
                <c:pt idx="3">
                  <c:v>8.6999999999999994E-2</c:v>
                </c:pt>
                <c:pt idx="4">
                  <c:v>0.11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37455032"/>
        <c:axId val="237451112"/>
      </c:barChart>
      <c:catAx>
        <c:axId val="237455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7451112"/>
        <c:crosses val="autoZero"/>
        <c:auto val="1"/>
        <c:lblAlgn val="ctr"/>
        <c:lblOffset val="100"/>
        <c:noMultiLvlLbl val="0"/>
      </c:catAx>
      <c:valAx>
        <c:axId val="237451112"/>
        <c:scaling>
          <c:orientation val="minMax"/>
        </c:scaling>
        <c:delete val="0"/>
        <c:axPos val="l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7455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Sheet3!$B$33</c:f>
              <c:strCache>
                <c:ptCount val="1"/>
                <c:pt idx="0">
                  <c:v>Employed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Sheet3!$G$1:$K$1</c:f>
              <c:strCache>
                <c:ptCount val="5"/>
                <c:pt idx="0">
                  <c:v>No Credential</c:v>
                </c:pt>
                <c:pt idx="1">
                  <c:v>Very Short  Certificate</c:v>
                </c:pt>
                <c:pt idx="2">
                  <c:v>Short  Certificate</c:v>
                </c:pt>
                <c:pt idx="3">
                  <c:v>Long  Certificate</c:v>
                </c:pt>
                <c:pt idx="4">
                  <c:v>Associate’s Degree</c:v>
                </c:pt>
              </c:strCache>
            </c:strRef>
          </c:cat>
          <c:val>
            <c:numRef>
              <c:f>Sheet3!$D$34:$H$34</c:f>
              <c:numCache>
                <c:formatCode>###0.0%</c:formatCode>
                <c:ptCount val="5"/>
                <c:pt idx="0">
                  <c:v>0.5791505791505791</c:v>
                </c:pt>
                <c:pt idx="1">
                  <c:v>0.18629343629343625</c:v>
                </c:pt>
                <c:pt idx="2">
                  <c:v>3.6679536679536683E-2</c:v>
                </c:pt>
                <c:pt idx="3">
                  <c:v>0.10135135135135136</c:v>
                </c:pt>
                <c:pt idx="4">
                  <c:v>9.6525096525096513E-2</c:v>
                </c:pt>
              </c:numCache>
            </c:numRef>
          </c:val>
        </c:ser>
        <c:ser>
          <c:idx val="1"/>
          <c:order val="1"/>
          <c:tx>
            <c:strRef>
              <c:f>Sheet3!$B$35</c:f>
              <c:strCache>
                <c:ptCount val="1"/>
                <c:pt idx="0">
                  <c:v>Not Employed</c:v>
                </c:pt>
              </c:strCache>
            </c:strRef>
          </c:tx>
          <c:spPr>
            <a:solidFill>
              <a:schemeClr val="bg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Sheet3!$G$1:$K$1</c:f>
              <c:strCache>
                <c:ptCount val="5"/>
                <c:pt idx="0">
                  <c:v>No Credential</c:v>
                </c:pt>
                <c:pt idx="1">
                  <c:v>Very Short  Certificate</c:v>
                </c:pt>
                <c:pt idx="2">
                  <c:v>Short  Certificate</c:v>
                </c:pt>
                <c:pt idx="3">
                  <c:v>Long  Certificate</c:v>
                </c:pt>
                <c:pt idx="4">
                  <c:v>Associate’s Degree</c:v>
                </c:pt>
              </c:strCache>
            </c:strRef>
          </c:cat>
          <c:val>
            <c:numRef>
              <c:f>Sheet3!$D$36:$H$36</c:f>
              <c:numCache>
                <c:formatCode>###0.0%</c:formatCode>
                <c:ptCount val="5"/>
                <c:pt idx="0">
                  <c:v>0.59197443181818177</c:v>
                </c:pt>
                <c:pt idx="1">
                  <c:v>0.15553977272727273</c:v>
                </c:pt>
                <c:pt idx="2">
                  <c:v>2.4147727272727272E-2</c:v>
                </c:pt>
                <c:pt idx="3">
                  <c:v>0.10333806818181818</c:v>
                </c:pt>
                <c:pt idx="4">
                  <c:v>0.125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37451896"/>
        <c:axId val="237453464"/>
      </c:barChart>
      <c:catAx>
        <c:axId val="237451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7453464"/>
        <c:crosses val="autoZero"/>
        <c:auto val="1"/>
        <c:lblAlgn val="ctr"/>
        <c:lblOffset val="100"/>
        <c:noMultiLvlLbl val="0"/>
      </c:catAx>
      <c:valAx>
        <c:axId val="237453464"/>
        <c:scaling>
          <c:orientation val="minMax"/>
        </c:scaling>
        <c:delete val="0"/>
        <c:axPos val="l"/>
        <c:numFmt formatCode="###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7451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8.6003295483757028E-4"/>
                  <c:y val="-0.1838123843629881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7200659096751406E-3"/>
                  <c:y val="-0.4078919503853106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18.0%***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5800988645127108E-3"/>
                  <c:y val="-5.549714540545198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All Impact Sample</c:v>
                </c:pt>
                <c:pt idx="1">
                  <c:v>LVN/LPN</c:v>
                </c:pt>
                <c:pt idx="2">
                  <c:v>RN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6.9900000000000004E-2</c:v>
                </c:pt>
                <c:pt idx="1">
                  <c:v>0.18</c:v>
                </c:pt>
                <c:pt idx="2">
                  <c:v>4.0000000000000001E-3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2465448"/>
        <c:axId val="322466624"/>
      </c:barChart>
      <c:catAx>
        <c:axId val="322465448"/>
        <c:scaling>
          <c:orientation val="minMax"/>
        </c:scaling>
        <c:delete val="0"/>
        <c:axPos val="b"/>
        <c:numFmt formatCode="0.00%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2466624"/>
        <c:crosses val="autoZero"/>
        <c:auto val="1"/>
        <c:lblAlgn val="ctr"/>
        <c:lblOffset val="100"/>
        <c:noMultiLvlLbl val="0"/>
      </c:catAx>
      <c:valAx>
        <c:axId val="322466624"/>
        <c:scaling>
          <c:orientation val="minMax"/>
        </c:scaling>
        <c:delete val="0"/>
        <c:axPos val="l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2465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Sheet3!$A$44</c:f>
              <c:strCache>
                <c:ptCount val="1"/>
                <c:pt idx="0">
                  <c:v>Non-White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CA44D47A-53AF-4D49-B042-959EC468E5E5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***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Sheet3!$A$42</c:f>
              <c:numCache>
                <c:formatCode>General</c:formatCode>
                <c:ptCount val="1"/>
              </c:numCache>
            </c:numRef>
          </c:cat>
          <c:val>
            <c:numRef>
              <c:f>Sheet3!$B$44</c:f>
              <c:numCache>
                <c:formatCode>0.0%</c:formatCode>
                <c:ptCount val="1"/>
                <c:pt idx="0">
                  <c:v>0.2535</c:v>
                </c:pt>
              </c:numCache>
            </c:numRef>
          </c:val>
        </c:ser>
        <c:ser>
          <c:idx val="1"/>
          <c:order val="1"/>
          <c:tx>
            <c:strRef>
              <c:f>Sheet3!$A$45</c:f>
              <c:strCache>
                <c:ptCount val="1"/>
                <c:pt idx="0">
                  <c:v>White</c:v>
                </c:pt>
              </c:strCache>
            </c:strRef>
          </c:tx>
          <c:spPr>
            <a:solidFill>
              <a:schemeClr val="bg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Sheet3!$A$42</c:f>
              <c:numCache>
                <c:formatCode>General</c:formatCode>
                <c:ptCount val="1"/>
              </c:numCache>
            </c:numRef>
          </c:cat>
          <c:val>
            <c:numRef>
              <c:f>Sheet3!$B$45</c:f>
              <c:numCache>
                <c:formatCode>0.0%</c:formatCode>
                <c:ptCount val="1"/>
                <c:pt idx="0">
                  <c:v>6.5000000000000002E-2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39018360"/>
        <c:axId val="239016792"/>
      </c:barChart>
      <c:catAx>
        <c:axId val="239018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9016792"/>
        <c:crosses val="autoZero"/>
        <c:auto val="1"/>
        <c:lblAlgn val="ctr"/>
        <c:lblOffset val="100"/>
        <c:noMultiLvlLbl val="0"/>
      </c:catAx>
      <c:valAx>
        <c:axId val="239016792"/>
        <c:scaling>
          <c:orientation val="minMax"/>
        </c:scaling>
        <c:delete val="0"/>
        <c:axPos val="l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9018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0.0678</cdr:x>
      <cdr:y>0.87772</cdr:y>
    </cdr:from>
    <cdr:to>
      <cdr:x>0.56086</cdr:x>
      <cdr:y>0.9306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00502" y="3624730"/>
          <a:ext cx="4367283" cy="2183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*Includes Type 1 and Type 2 Participants. Total accurate as of Fall 2014</a:t>
          </a:r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4671E7-52AC-4C12-8C4E-3EAEDA55FF4D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35A418-29C5-4E98-A6AC-92F8993A5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433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5A418-29C5-4E98-A6AC-92F8993A5EC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7833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5A418-29C5-4E98-A6AC-92F8993A5ECC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0802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5A418-29C5-4E98-A6AC-92F8993A5ECC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3945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5A418-29C5-4E98-A6AC-92F8993A5ECC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099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5A418-29C5-4E98-A6AC-92F8993A5EC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7584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5A418-29C5-4E98-A6AC-92F8993A5EC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747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5A418-29C5-4E98-A6AC-92F8993A5EC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5190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5A418-29C5-4E98-A6AC-92F8993A5EC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3383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5A418-29C5-4E98-A6AC-92F8993A5EC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5237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5A418-29C5-4E98-A6AC-92F8993A5EC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9986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5A418-29C5-4E98-A6AC-92F8993A5ECC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3370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5A418-29C5-4E98-A6AC-92F8993A5ECC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851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Home.png"/>
          <p:cNvPicPr>
            <a:picLocks noChangeAspect="1"/>
          </p:cNvPicPr>
          <p:nvPr/>
        </p:nvPicPr>
        <p:blipFill>
          <a:blip r:embed="rId2"/>
          <a:srcRect t="-93973"/>
          <a:stretch>
            <a:fillRect/>
          </a:stretch>
        </p:blipFill>
        <p:spPr>
          <a:xfrm>
            <a:off x="179294" y="1183341"/>
            <a:ext cx="8787384" cy="5276725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513" y="2168338"/>
            <a:ext cx="8307387" cy="161925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3" y="3810000"/>
            <a:ext cx="8307387" cy="753036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ABB50-6687-5943-9EAE-8F1C5F7EF070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 descr="DirectionalButtons-RightOnl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2266" y="533400"/>
            <a:ext cx="752475" cy="352425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</p:spPr>
        <p:txBody>
          <a:bodyPr/>
          <a:lstStyle/>
          <a:p>
            <a:fld id="{1436F508-72B3-784D-92F2-A88CEF2EA7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466850"/>
            <a:ext cx="8308039" cy="1128432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7224" y="2623296"/>
            <a:ext cx="4717676" cy="38312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213" y="2770187"/>
            <a:ext cx="3429093" cy="357682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ABB50-6687-5943-9EAE-8F1C5F7EF070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F508-72B3-784D-92F2-A88CEF2EA7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182880" y="1179575"/>
            <a:ext cx="5133975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431389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ABB50-6687-5943-9EAE-8F1C5F7EF070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298140" y="1169894"/>
            <a:ext cx="3671047" cy="52760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82880" y="1169894"/>
            <a:ext cx="8787384" cy="2106706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182880" y="3281082"/>
            <a:ext cx="8787384" cy="3174582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3329268"/>
            <a:ext cx="8346141" cy="1014132"/>
          </a:xfrm>
        </p:spPr>
        <p:txBody>
          <a:bodyPr anchor="b"/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4343399"/>
            <a:ext cx="8346141" cy="190976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ABB50-6687-5943-9EAE-8F1C5F7EF070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3835212" y="1179575"/>
            <a:ext cx="5133975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0" y="1680882"/>
            <a:ext cx="431389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00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ABB50-6687-5943-9EAE-8F1C5F7EF070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182880" y="1179576"/>
            <a:ext cx="3671047" cy="220531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2015983" y="3383280"/>
            <a:ext cx="1837944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182880" y="3383280"/>
            <a:ext cx="1837944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</p:spPr>
        <p:txBody>
          <a:bodyPr/>
          <a:lstStyle/>
          <a:p>
            <a:fld id="{1436F508-72B3-784D-92F2-A88CEF2EA7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ABB50-6687-5943-9EAE-8F1C5F7EF070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F508-72B3-784D-92F2-A88CEF2EA7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VerticalTC.png"/>
          <p:cNvPicPr>
            <a:picLocks noChangeAspect="1"/>
          </p:cNvPicPr>
          <p:nvPr/>
        </p:nvPicPr>
        <p:blipFill>
          <a:blip r:embed="rId2"/>
          <a:srcRect t="-93650"/>
          <a:stretch>
            <a:fillRect/>
          </a:stretch>
        </p:blipFill>
        <p:spPr>
          <a:xfrm>
            <a:off x="7445188" y="1178128"/>
            <a:ext cx="1524000" cy="5275339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40705" y="1398494"/>
            <a:ext cx="1447800" cy="484990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7513" y="1398494"/>
            <a:ext cx="6669087" cy="4849906"/>
          </a:xfrm>
        </p:spPr>
        <p:txBody>
          <a:bodyPr vert="eaVert"/>
          <a:lstStyle>
            <a:lvl5pPr>
              <a:defRPr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ABB50-6687-5943-9EAE-8F1C5F7EF070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F508-72B3-784D-92F2-A88CEF2EA7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ABB50-6687-5943-9EAE-8F1C5F7EF070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F508-72B3-784D-92F2-A88CEF2EA7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2880" y="1179576"/>
            <a:ext cx="8787384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6" name="Picture 5" descr="DirectionalButtons-LeftOnlyOnl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7488" y="538163"/>
            <a:ext cx="752475" cy="3524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5" y="2756646"/>
            <a:ext cx="8308975" cy="349175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ABB50-6687-5943-9EAE-8F1C5F7EF070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F508-72B3-784D-92F2-A88CEF2EA7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TCFull.png"/>
          <p:cNvPicPr>
            <a:picLocks noChangeAspect="1"/>
          </p:cNvPicPr>
          <p:nvPr/>
        </p:nvPicPr>
        <p:blipFill>
          <a:blip r:embed="rId2"/>
          <a:srcRect l="-198711"/>
          <a:stretch>
            <a:fillRect/>
          </a:stretch>
        </p:blipFill>
        <p:spPr>
          <a:xfrm>
            <a:off x="177999" y="1179576"/>
            <a:ext cx="8788373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2pPr>
            <a:lvl3pPr>
              <a:buClrTx/>
              <a:defRPr>
                <a:solidFill>
                  <a:schemeClr val="bg1"/>
                </a:solidFill>
              </a:defRPr>
            </a:lvl3pPr>
            <a:lvl4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  <a:lvl6pPr>
              <a:buClr>
                <a:schemeClr val="bg1">
                  <a:lumMod val="75000"/>
                </a:schemeClr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>
              <a:buClr>
                <a:schemeClr val="bg1"/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>
              <a:buClr>
                <a:schemeClr val="bg1">
                  <a:lumMod val="75000"/>
                </a:schemeClr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>
              <a:buClr>
                <a:schemeClr val="bg1"/>
              </a:buClr>
              <a:defRPr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ABB50-6687-5943-9EAE-8F1C5F7EF070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F508-72B3-784D-92F2-A88CEF2EA7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SectionH.png"/>
          <p:cNvPicPr>
            <a:picLocks noChangeAspect="1"/>
          </p:cNvPicPr>
          <p:nvPr/>
        </p:nvPicPr>
        <p:blipFill>
          <a:blip r:embed="rId2"/>
          <a:srcRect r="-91875"/>
          <a:stretch>
            <a:fillRect/>
          </a:stretch>
        </p:blipFill>
        <p:spPr>
          <a:xfrm>
            <a:off x="182880" y="1179576"/>
            <a:ext cx="8785105" cy="5276088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429000"/>
            <a:ext cx="6591300" cy="1371600"/>
          </a:xfrm>
        </p:spPr>
        <p:txBody>
          <a:bodyPr anchor="b" anchorCtr="0"/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4800599"/>
            <a:ext cx="6591300" cy="1066801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ABB50-6687-5943-9EAE-8F1C5F7EF070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F508-72B3-784D-92F2-A88CEF2EA7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6859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3214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ABB50-6687-5943-9EAE-8F1C5F7EF070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F508-72B3-784D-92F2-A88CEF2EA7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6859" y="2675964"/>
            <a:ext cx="384048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6859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752" y="2675964"/>
            <a:ext cx="384048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752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ABB50-6687-5943-9EAE-8F1C5F7EF070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F508-72B3-784D-92F2-A88CEF2EA7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ABB50-6687-5943-9EAE-8F1C5F7EF070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F508-72B3-784D-92F2-A88CEF2EA7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ABB50-6687-5943-9EAE-8F1C5F7EF070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F508-72B3-784D-92F2-A88CEF2EA7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Cap.png"/>
          <p:cNvPicPr>
            <a:picLocks noChangeAspect="1"/>
          </p:cNvPicPr>
          <p:nvPr/>
        </p:nvPicPr>
        <p:blipFill>
          <a:blip r:embed="rId2"/>
          <a:srcRect b="-135871"/>
          <a:stretch>
            <a:fillRect/>
          </a:stretch>
        </p:blipFill>
        <p:spPr>
          <a:xfrm>
            <a:off x="182880" y="1179575"/>
            <a:ext cx="4228522" cy="5274037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369794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2341" y="1600200"/>
            <a:ext cx="4101353" cy="4652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3697941" cy="3415834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600"/>
              </a:spcBef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tx1">
                  <a:lumMod val="50000"/>
                  <a:lumOff val="50000"/>
                </a:schemeClr>
              </a:buClr>
              <a:buSzPct val="7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ABB50-6687-5943-9EAE-8F1C5F7EF070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F508-72B3-784D-92F2-A88CEF2EA7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5925" y="1456765"/>
            <a:ext cx="8308975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5925" y="2770188"/>
            <a:ext cx="8308975" cy="3478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0105" y="6454588"/>
            <a:ext cx="23980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15ABB50-6687-5943-9EAE-8F1C5F7EF070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976" y="6454588"/>
            <a:ext cx="3657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1219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1436F508-72B3-784D-92F2-A88CEF2EA71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HomeButton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52450" y="526116"/>
            <a:ext cx="457200" cy="352425"/>
          </a:xfrm>
          <a:prstGeom prst="rect">
            <a:avLst/>
          </a:prstGeom>
        </p:spPr>
      </p:pic>
      <p:pic>
        <p:nvPicPr>
          <p:cNvPr id="10" name="Picture 9" descr="DirectionalButtons-Full.png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7826188" y="526116"/>
            <a:ext cx="752475" cy="3524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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image" Target="../media/image14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mailto:dbragg@illinois.edu" TargetMode="External"/><Relationship Id="rId2" Type="http://schemas.openxmlformats.org/officeDocument/2006/relationships/hyperlink" Target="mailto:mgiani@illinois.edu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hyperlink" Target="http://OCCRL.Illinois.Edu" TargetMode="External"/><Relationship Id="rId4" Type="http://schemas.openxmlformats.org/officeDocument/2006/relationships/hyperlink" Target="mailto:hlfox2@Illinois.edu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3600" dirty="0"/>
              <a:t>Moving from Aggregate to Subgroup Analysis to Assess Equity and Outcomes: Unpacking the Meaning of Transformative Change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779463" y="3809999"/>
            <a:ext cx="7583487" cy="186958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Matt S. Giani, Debra D. Bragg, &amp; Heather L. Fox</a:t>
            </a:r>
          </a:p>
          <a:p>
            <a:r>
              <a:rPr lang="en-US" dirty="0" smtClean="0"/>
              <a:t>Office of Community College Research and Leadership</a:t>
            </a:r>
          </a:p>
          <a:p>
            <a:r>
              <a:rPr lang="en-US" dirty="0" smtClean="0"/>
              <a:t>University of Illinois at Urbana-Champaign</a:t>
            </a:r>
          </a:p>
          <a:p>
            <a:endParaRPr lang="en-US" dirty="0"/>
          </a:p>
          <a:p>
            <a:r>
              <a:rPr lang="en-US" dirty="0" smtClean="0"/>
              <a:t>TCI Research Symposium</a:t>
            </a:r>
          </a:p>
          <a:p>
            <a:r>
              <a:rPr lang="en-US" dirty="0" smtClean="0"/>
              <a:t>November 11, 2015</a:t>
            </a:r>
            <a:endParaRPr lang="en-US" dirty="0"/>
          </a:p>
        </p:txBody>
      </p:sp>
      <p:pic>
        <p:nvPicPr>
          <p:cNvPr id="5" name="Picture 4" descr="S:\Academic&amp;StudentAffairs\iSeek Solutions\Industry Projects\Health Care\H2P\H2P logos\H2PBadge-Larg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4187" y="5660691"/>
            <a:ext cx="189071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292" y="5660691"/>
            <a:ext cx="4019550" cy="6667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720" y="185264"/>
            <a:ext cx="2617860" cy="987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1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H2P Participants – 6,569* Total</a:t>
            </a:r>
            <a:endParaRPr lang="en-US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833717148"/>
              </p:ext>
            </p:extLst>
          </p:nvPr>
        </p:nvGraphicFramePr>
        <p:xfrm>
          <a:off x="-286603" y="2844309"/>
          <a:ext cx="8857397" cy="4129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720" y="185264"/>
            <a:ext cx="2617860" cy="987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4628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720" y="185264"/>
            <a:ext cx="2617860" cy="987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7932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15974" y="2706570"/>
            <a:ext cx="768032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arenR"/>
              <a:defRPr/>
            </a:pPr>
            <a:r>
              <a:rPr lang="en-US" sz="2400" dirty="0"/>
              <a:t>What were the postsecondary outcomes of H2P students, and how did outcomes vary according to students’ demographic and socioeconomic </a:t>
            </a:r>
            <a:r>
              <a:rPr lang="en-US" sz="2400" dirty="0" smtClean="0"/>
              <a:t>background?</a:t>
            </a:r>
          </a:p>
          <a:p>
            <a:pPr marL="457200" indent="-457200">
              <a:buFont typeface="+mj-lt"/>
              <a:buAutoNum type="arabicParenR"/>
              <a:defRPr/>
            </a:pPr>
            <a:endParaRPr lang="en-US" sz="2400" dirty="0"/>
          </a:p>
          <a:p>
            <a:pPr marL="457200" indent="-457200">
              <a:buFont typeface="+mj-lt"/>
              <a:buAutoNum type="arabicParenR"/>
              <a:defRPr/>
            </a:pPr>
            <a:r>
              <a:rPr lang="en-US" sz="2400" dirty="0" smtClean="0"/>
              <a:t>What </a:t>
            </a:r>
            <a:r>
              <a:rPr lang="en-US" sz="2400" dirty="0"/>
              <a:t>impact did H2P make on the outcomes of healthcare students? </a:t>
            </a:r>
          </a:p>
          <a:p>
            <a:pPr marL="457200" indent="-457200">
              <a:buFont typeface="+mj-lt"/>
              <a:buAutoNum type="arabicParenR"/>
              <a:defRPr/>
            </a:pPr>
            <a:endParaRPr lang="en-US" sz="2400" dirty="0" smtClean="0"/>
          </a:p>
          <a:p>
            <a:pPr marL="457200" indent="-457200">
              <a:buFont typeface="+mj-lt"/>
              <a:buAutoNum type="arabicParenR"/>
              <a:defRPr/>
            </a:pPr>
            <a:r>
              <a:rPr lang="en-US" sz="2400" dirty="0" smtClean="0"/>
              <a:t>To </a:t>
            </a:r>
            <a:r>
              <a:rPr lang="en-US" sz="2400" dirty="0"/>
              <a:t>what extent did H2P reduce gaps in outcomes stemming from student demographic and socioeconomic characteristics?</a:t>
            </a:r>
          </a:p>
          <a:p>
            <a:pPr>
              <a:defRPr/>
            </a:pP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720" y="185264"/>
            <a:ext cx="2617860" cy="987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01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Analytic Techniques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15974" y="2706570"/>
            <a:ext cx="768032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arenR"/>
              <a:defRPr/>
            </a:pPr>
            <a:r>
              <a:rPr lang="en-US" sz="2400" dirty="0"/>
              <a:t>What were the postsecondary outcomes of H2P students, and how did outcomes vary according to students’ demographic and socioeconomic </a:t>
            </a:r>
            <a:r>
              <a:rPr lang="en-US" sz="2400" dirty="0" smtClean="0"/>
              <a:t>background?</a:t>
            </a:r>
          </a:p>
          <a:p>
            <a:pPr marL="457200" indent="-457200">
              <a:buFont typeface="+mj-lt"/>
              <a:buAutoNum type="arabicParenR"/>
              <a:defRPr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Analyzed mean retention and attainment rates by demographic group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Used logistic regression to estimate the impact of demographic characteristics on retention and </a:t>
            </a:r>
            <a:r>
              <a:rPr lang="en-US" sz="2400" dirty="0" smtClean="0"/>
              <a:t>attainment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720" y="185264"/>
            <a:ext cx="2617860" cy="987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87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Analytic Techniques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15974" y="2706570"/>
            <a:ext cx="768032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arenR" startAt="2"/>
              <a:defRPr/>
            </a:pPr>
            <a:r>
              <a:rPr lang="en-US" sz="2400" dirty="0" smtClean="0"/>
              <a:t>What </a:t>
            </a:r>
            <a:r>
              <a:rPr lang="en-US" sz="2400" dirty="0"/>
              <a:t>impact did H2P make on the outcomes of healthcare students? </a:t>
            </a:r>
          </a:p>
          <a:p>
            <a:pPr>
              <a:defRPr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Drew on retrospective sample of healthcare students who enrolled in H2P colleges in fall 2009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Restricted sample to students in LVN and ADN programs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Estimated impact of H2P using propensity score matching (PSM)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720" y="185264"/>
            <a:ext cx="2617860" cy="987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85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Analytic Techniques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15974" y="2706570"/>
            <a:ext cx="768032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arenR" startAt="3"/>
              <a:defRPr/>
            </a:pPr>
            <a:r>
              <a:rPr lang="en-US" sz="2400" dirty="0" smtClean="0"/>
              <a:t>To </a:t>
            </a:r>
            <a:r>
              <a:rPr lang="en-US" sz="2400" dirty="0"/>
              <a:t>what extent did H2P reduce gaps in outcomes stemming from student demographic and socioeconomic characteristics?</a:t>
            </a:r>
          </a:p>
          <a:p>
            <a:pPr>
              <a:defRPr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Selected particular student subgroups (students of color, Pell eligible, non-employed)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Fit separate PSM models to each subgroup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Analyses reveal how impact of H2P varied by student subgroup 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720" y="185264"/>
            <a:ext cx="2617860" cy="987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59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smtClean="0"/>
              <a:t>Categories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15974" y="2952234"/>
            <a:ext cx="768032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Demographic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Course Data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Credential Data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UI Wage Data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Strategy Data (credit for prior learning, retention services, etc.) </a:t>
            </a:r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720" y="185264"/>
            <a:ext cx="2617860" cy="987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0091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 Variables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15974" y="2952234"/>
            <a:ext cx="768032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+mj-lt"/>
              <a:buAutoNum type="arabicParenR"/>
            </a:pPr>
            <a:r>
              <a:rPr lang="en-US" sz="2400" dirty="0" smtClean="0"/>
              <a:t>Any credential </a:t>
            </a:r>
          </a:p>
          <a:p>
            <a:pPr marL="457200" lvl="0" indent="-457200">
              <a:buFont typeface="+mj-lt"/>
              <a:buAutoNum type="arabicParenR"/>
            </a:pPr>
            <a:r>
              <a:rPr lang="en-US" sz="2400" dirty="0" smtClean="0"/>
              <a:t>Any credential or still enrolled by fall 2014</a:t>
            </a:r>
          </a:p>
          <a:p>
            <a:pPr marL="457200" lvl="0" indent="-457200">
              <a:buFont typeface="+mj-lt"/>
              <a:buAutoNum type="arabicParenR"/>
            </a:pPr>
            <a:r>
              <a:rPr lang="en-US" sz="2400" dirty="0" smtClean="0"/>
              <a:t>Long term </a:t>
            </a:r>
            <a:r>
              <a:rPr lang="en-US" sz="2400" dirty="0" smtClean="0"/>
              <a:t>certificate or associate’s degree</a:t>
            </a:r>
          </a:p>
          <a:p>
            <a:pPr marL="457200" lvl="0" indent="-457200">
              <a:buFont typeface="+mj-lt"/>
              <a:buAutoNum type="arabicParenR"/>
            </a:pPr>
            <a:r>
              <a:rPr lang="en-US" sz="2400" dirty="0" smtClean="0"/>
              <a:t>Associate’s degree</a:t>
            </a:r>
          </a:p>
          <a:p>
            <a:pPr lvl="0"/>
            <a:endParaRPr lang="en-US" sz="240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720" y="185264"/>
            <a:ext cx="2617860" cy="987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5583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Control/Matching Variables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15974" y="2952234"/>
            <a:ext cx="768032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Demographic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(race/ethnicity, age, gender, Pell eligibility, whether first-time college student)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Course data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(dev </a:t>
            </a:r>
            <a:r>
              <a:rPr lang="en-US" sz="2400" dirty="0" err="1" smtClean="0"/>
              <a:t>ed</a:t>
            </a:r>
            <a:r>
              <a:rPr lang="en-US" sz="2400" dirty="0" smtClean="0"/>
              <a:t> participation, pre-cohort credits)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UI Wage Data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(whether employed quarter before enrollment, </a:t>
            </a:r>
            <a:r>
              <a:rPr lang="en-US" sz="2400" dirty="0" smtClean="0"/>
              <a:t>prior earnings)</a:t>
            </a:r>
            <a:endParaRPr lang="en-US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College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720" y="185264"/>
            <a:ext cx="2617860" cy="987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5926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720" y="185264"/>
            <a:ext cx="2617860" cy="987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88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Equity in TCI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15974" y="2952234"/>
            <a:ext cx="768032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“</a:t>
            </a:r>
            <a:r>
              <a:rPr lang="en-US" sz="2400" dirty="0"/>
              <a:t>Transformative change refers to implementing, sustaining, and scaling change that produces unprecedented results without sacrificing the historic commitment of community colleges to access, opportunity, and </a:t>
            </a:r>
            <a:r>
              <a:rPr lang="en-US" sz="2400" b="1" u="sng" dirty="0"/>
              <a:t>equitable </a:t>
            </a:r>
            <a:r>
              <a:rPr lang="en-US" sz="2400" b="1" u="sng" dirty="0" smtClean="0"/>
              <a:t>outcomes</a:t>
            </a:r>
            <a:r>
              <a:rPr lang="en-US" sz="2400" dirty="0" smtClean="0"/>
              <a:t>.”</a:t>
            </a:r>
          </a:p>
          <a:p>
            <a:endParaRPr lang="en-US" sz="2400" u="sng" dirty="0">
              <a:solidFill>
                <a:srgbClr val="00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720" y="185264"/>
            <a:ext cx="2617860" cy="987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28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Credential and Retention Rates, by College</a:t>
            </a:r>
            <a:endParaRPr lang="en-US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056974117"/>
              </p:ext>
            </p:extLst>
          </p:nvPr>
        </p:nvGraphicFramePr>
        <p:xfrm>
          <a:off x="228600" y="2729552"/>
          <a:ext cx="8686800" cy="3603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720" y="185264"/>
            <a:ext cx="2617860" cy="987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55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Credential Rates, by Credential Type</a:t>
            </a:r>
            <a:endParaRPr lang="en-US" dirty="0"/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6544003"/>
              </p:ext>
            </p:extLst>
          </p:nvPr>
        </p:nvGraphicFramePr>
        <p:xfrm>
          <a:off x="1105469" y="2889913"/>
          <a:ext cx="7001301" cy="3469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720" y="185264"/>
            <a:ext cx="2617860" cy="987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44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Credential, by Race/Ethnicity</a:t>
            </a:r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6951582"/>
              </p:ext>
            </p:extLst>
          </p:nvPr>
        </p:nvGraphicFramePr>
        <p:xfrm>
          <a:off x="1221474" y="3006165"/>
          <a:ext cx="6639635" cy="33127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720" y="185264"/>
            <a:ext cx="2617860" cy="987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1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Certificate/Associate’s Attainment, by Race/Ethnicity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2199297"/>
              </p:ext>
            </p:extLst>
          </p:nvPr>
        </p:nvGraphicFramePr>
        <p:xfrm>
          <a:off x="764275" y="2797791"/>
          <a:ext cx="7356143" cy="37531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720" y="185264"/>
            <a:ext cx="2617860" cy="987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64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Credential Attainment, by Pell Eligibility</a:t>
            </a:r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8182556"/>
              </p:ext>
            </p:extLst>
          </p:nvPr>
        </p:nvGraphicFramePr>
        <p:xfrm>
          <a:off x="415925" y="2889913"/>
          <a:ext cx="8195811" cy="3456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720" y="185264"/>
            <a:ext cx="2617860" cy="987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92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Credential Attainment, by Pre-H2P Employment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6591332"/>
              </p:ext>
            </p:extLst>
          </p:nvPr>
        </p:nvGraphicFramePr>
        <p:xfrm>
          <a:off x="415925" y="2770496"/>
          <a:ext cx="8308975" cy="36030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720" y="185264"/>
            <a:ext cx="2617860" cy="987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16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 Regression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9217628"/>
              </p:ext>
            </p:extLst>
          </p:nvPr>
        </p:nvGraphicFramePr>
        <p:xfrm>
          <a:off x="846165" y="2811442"/>
          <a:ext cx="7601798" cy="35816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95234"/>
                <a:gridCol w="745987"/>
                <a:gridCol w="745987"/>
                <a:gridCol w="745987"/>
                <a:gridCol w="745987"/>
                <a:gridCol w="745987"/>
                <a:gridCol w="745987"/>
                <a:gridCol w="745987"/>
                <a:gridCol w="684655"/>
              </a:tblGrid>
              <a:tr h="45171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Credential or Retained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Any Credential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Long Certificate or Associate's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Associate's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17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Odds Ratio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Sig.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Odds Ratio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Sig.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Odds Ratio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Sig.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Odds Ratio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Sig.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269790">
                <a:tc gridSpan="9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Race/Ethnicity</a:t>
                      </a:r>
                      <a:r>
                        <a:rPr lang="en-US" sz="1400" baseline="30000" dirty="0">
                          <a:effectLst/>
                        </a:rPr>
                        <a:t>1 </a:t>
                      </a:r>
                      <a:r>
                        <a:rPr lang="en-US" sz="1400" dirty="0">
                          <a:effectLst/>
                        </a:rPr>
                        <a:t>(White)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1711">
                <a:tc>
                  <a:txBody>
                    <a:bodyPr/>
                    <a:lstStyle/>
                    <a:p>
                      <a:pPr marL="12255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American Indian / Alaskan Native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.964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.946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1.069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.900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.794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.639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.834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.751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269790">
                <a:tc>
                  <a:txBody>
                    <a:bodyPr/>
                    <a:lstStyle/>
                    <a:p>
                      <a:pPr marL="12255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Asian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1.364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.123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.978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.908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.878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.508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.921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.709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269790">
                <a:tc>
                  <a:txBody>
                    <a:bodyPr/>
                    <a:lstStyle/>
                    <a:p>
                      <a:pPr marL="12255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Black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.</a:t>
                      </a:r>
                      <a:r>
                        <a:rPr lang="en-US" sz="1400" b="1" dirty="0" smtClean="0">
                          <a:effectLst/>
                        </a:rPr>
                        <a:t>602***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.000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.</a:t>
                      </a:r>
                      <a:r>
                        <a:rPr lang="en-US" sz="1400" b="1" dirty="0" smtClean="0">
                          <a:effectLst/>
                        </a:rPr>
                        <a:t>576***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.000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.</a:t>
                      </a:r>
                      <a:r>
                        <a:rPr lang="en-US" sz="1400" b="1" dirty="0" smtClean="0">
                          <a:effectLst/>
                        </a:rPr>
                        <a:t>615***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.000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.</a:t>
                      </a:r>
                      <a:r>
                        <a:rPr lang="en-US" sz="1400" b="1" dirty="0" smtClean="0">
                          <a:effectLst/>
                        </a:rPr>
                        <a:t>642**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.002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269790">
                <a:tc>
                  <a:txBody>
                    <a:bodyPr/>
                    <a:lstStyle/>
                    <a:p>
                      <a:pPr marL="12255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Latino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1.029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.814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.</a:t>
                      </a:r>
                      <a:r>
                        <a:rPr lang="en-US" sz="1400" b="1" dirty="0" smtClean="0">
                          <a:effectLst/>
                        </a:rPr>
                        <a:t>666**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.003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.</a:t>
                      </a:r>
                      <a:r>
                        <a:rPr lang="en-US" sz="1400" b="1" dirty="0" smtClean="0">
                          <a:effectLst/>
                        </a:rPr>
                        <a:t>621***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.001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.</a:t>
                      </a:r>
                      <a:r>
                        <a:rPr lang="en-US" sz="1400" b="1" dirty="0" smtClean="0">
                          <a:effectLst/>
                        </a:rPr>
                        <a:t>410***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.000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269790">
                <a:tc>
                  <a:txBody>
                    <a:bodyPr/>
                    <a:lstStyle/>
                    <a:p>
                      <a:pPr marL="12255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Multi-race 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.533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.102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.</a:t>
                      </a:r>
                      <a:r>
                        <a:rPr lang="en-US" sz="1400" b="1" dirty="0" smtClean="0">
                          <a:effectLst/>
                        </a:rPr>
                        <a:t>417*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.035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.446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.150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.000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.998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451711">
                <a:tc>
                  <a:txBody>
                    <a:bodyPr/>
                    <a:lstStyle/>
                    <a:p>
                      <a:pPr marL="12255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Native Hawaiian / Pacific Islander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1.374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.597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1.189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.751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.183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.104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.255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.194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269790">
                <a:tc>
                  <a:txBody>
                    <a:bodyPr/>
                    <a:lstStyle/>
                    <a:p>
                      <a:pPr marL="12255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Unknown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.836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.182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.</a:t>
                      </a:r>
                      <a:r>
                        <a:rPr lang="en-US" sz="1400" b="1" dirty="0" smtClean="0">
                          <a:effectLst/>
                        </a:rPr>
                        <a:t>407***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.000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.</a:t>
                      </a:r>
                      <a:r>
                        <a:rPr lang="en-US" sz="1400" b="1" dirty="0" smtClean="0">
                          <a:effectLst/>
                        </a:rPr>
                        <a:t>161***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.000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.</a:t>
                      </a:r>
                      <a:r>
                        <a:rPr lang="en-US" sz="1400" b="1" dirty="0" smtClean="0">
                          <a:effectLst/>
                        </a:rPr>
                        <a:t>043***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.000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846165" y="4817660"/>
            <a:ext cx="7601798" cy="504967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720" y="185264"/>
            <a:ext cx="2617860" cy="98750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846165" y="6100549"/>
            <a:ext cx="7601798" cy="292545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254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H2P on Attainment (PSM)</a:t>
            </a:r>
            <a:endParaRPr lang="en-US" dirty="0"/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3266321916"/>
              </p:ext>
            </p:extLst>
          </p:nvPr>
        </p:nvGraphicFramePr>
        <p:xfrm>
          <a:off x="818866" y="2756847"/>
          <a:ext cx="7383438" cy="3480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720" y="185264"/>
            <a:ext cx="2617860" cy="987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42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H2P on Attainment – </a:t>
            </a:r>
            <a:br>
              <a:rPr lang="en-US" dirty="0" smtClean="0"/>
            </a:br>
            <a:r>
              <a:rPr lang="en-US" dirty="0" smtClean="0"/>
              <a:t>Students of Color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3947939"/>
              </p:ext>
            </p:extLst>
          </p:nvPr>
        </p:nvGraphicFramePr>
        <p:xfrm>
          <a:off x="941696" y="2797791"/>
          <a:ext cx="7165074" cy="3425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720" y="185264"/>
            <a:ext cx="2617860" cy="987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27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H2P on Attainment – </a:t>
            </a:r>
            <a:br>
              <a:rPr lang="en-US" dirty="0" smtClean="0"/>
            </a:br>
            <a:r>
              <a:rPr lang="en-US" dirty="0" smtClean="0"/>
              <a:t>Pell-Eligibility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720" y="185264"/>
            <a:ext cx="2617860" cy="987503"/>
          </a:xfrm>
          <a:prstGeom prst="rect">
            <a:avLst/>
          </a:prstGeom>
        </p:spPr>
      </p:pic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614270"/>
              </p:ext>
            </p:extLst>
          </p:nvPr>
        </p:nvGraphicFramePr>
        <p:xfrm>
          <a:off x="1037231" y="2886731"/>
          <a:ext cx="7028596" cy="3454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3283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Assessing Equity in TAACCCT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15974" y="2952234"/>
            <a:ext cx="768032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/>
              <a:t>Q: How do we know if TAACCCT reforms impacted institutional equity?</a:t>
            </a:r>
          </a:p>
          <a:p>
            <a:pPr>
              <a:defRPr/>
            </a:pPr>
            <a:endParaRPr lang="en-US" sz="2400" dirty="0"/>
          </a:p>
          <a:p>
            <a:pPr>
              <a:defRPr/>
            </a:pPr>
            <a:r>
              <a:rPr lang="en-US" sz="2400" dirty="0"/>
              <a:t>DOL </a:t>
            </a:r>
            <a:r>
              <a:rPr lang="en-US" sz="2400" b="1" u="sng" dirty="0"/>
              <a:t>does not require</a:t>
            </a:r>
            <a:r>
              <a:rPr lang="en-US" sz="2400" dirty="0"/>
              <a:t> that evaluations assess whether </a:t>
            </a:r>
            <a:r>
              <a:rPr lang="en-US" sz="2400" b="1" u="sng" dirty="0"/>
              <a:t>institutions became more equitable</a:t>
            </a:r>
            <a:r>
              <a:rPr lang="en-US" sz="2400" dirty="0"/>
              <a:t> as a result of TAACCCT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720" y="185264"/>
            <a:ext cx="2617860" cy="987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27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H2P on Attainment – </a:t>
            </a:r>
            <a:br>
              <a:rPr lang="en-US" dirty="0" smtClean="0"/>
            </a:br>
            <a:r>
              <a:rPr lang="en-US" dirty="0" smtClean="0"/>
              <a:t>Pre-H2P Employment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720" y="185264"/>
            <a:ext cx="2617860" cy="987503"/>
          </a:xfrm>
          <a:prstGeom prst="rect">
            <a:avLst/>
          </a:prstGeom>
        </p:spPr>
      </p:pic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1998729"/>
              </p:ext>
            </p:extLst>
          </p:nvPr>
        </p:nvGraphicFramePr>
        <p:xfrm>
          <a:off x="1021278" y="2793670"/>
          <a:ext cx="6970815" cy="34765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8298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720" y="185264"/>
            <a:ext cx="2617860" cy="987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15974" y="2952234"/>
            <a:ext cx="768032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No data on transfer students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Analyses focused on longer-term programs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PSM can’t control for unmeasured differences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Subgroup analyses limited by sample sizes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Estimates show </a:t>
            </a:r>
            <a:r>
              <a:rPr lang="en-US" sz="2400" u="sng" dirty="0" smtClean="0"/>
              <a:t>how big</a:t>
            </a:r>
            <a:r>
              <a:rPr lang="en-US" sz="2400" dirty="0" smtClean="0"/>
              <a:t> of an effect, but not </a:t>
            </a:r>
            <a:r>
              <a:rPr lang="en-US" sz="2400" u="sng" dirty="0" smtClean="0"/>
              <a:t>why</a:t>
            </a:r>
            <a:r>
              <a:rPr lang="en-US" sz="2400" dirty="0" smtClean="0"/>
              <a:t> the effect occurred (requires mixed-methods evaluation)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US" sz="24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720" y="185264"/>
            <a:ext cx="2617860" cy="987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16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15974" y="2952234"/>
            <a:ext cx="768032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H2P students more likely to receive credential compared to Retro healthcare students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H2P students of color had significantly lower attainment rates than white students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*H2P students of color had </a:t>
            </a:r>
            <a:r>
              <a:rPr lang="en-US" sz="2400" b="1" u="sng" dirty="0" smtClean="0"/>
              <a:t>significantly higher attainment rates</a:t>
            </a:r>
            <a:r>
              <a:rPr lang="en-US" sz="2400" dirty="0" smtClean="0"/>
              <a:t> than Retro students of color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Results suggest H2P </a:t>
            </a:r>
            <a:r>
              <a:rPr lang="en-US" sz="2400" b="1" u="sng" dirty="0" smtClean="0"/>
              <a:t>improved equity of outcomes</a:t>
            </a:r>
            <a:r>
              <a:rPr lang="en-US" sz="2400" dirty="0" smtClean="0"/>
              <a:t> for students of color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Ongoing research is unpacking this effect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US" sz="24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720" y="185264"/>
            <a:ext cx="2617860" cy="987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9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28599" y="546265"/>
            <a:ext cx="8673331" cy="592413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4603557" y="4278868"/>
            <a:ext cx="40451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3200" dirty="0" smtClean="0"/>
              <a:t>Questions?</a:t>
            </a:r>
          </a:p>
          <a:p>
            <a:pPr marL="285750" indent="-285750">
              <a:buFont typeface="Arial"/>
              <a:buChar char="•"/>
            </a:pPr>
            <a:endParaRPr lang="en-US" sz="3200" dirty="0"/>
          </a:p>
          <a:p>
            <a:pPr marL="285750" indent="-285750">
              <a:buFont typeface="Arial"/>
              <a:buChar char="•"/>
            </a:pPr>
            <a:r>
              <a:rPr lang="en-US" sz="3200" dirty="0" smtClean="0"/>
              <a:t>How can we help?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7888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Matt S. </a:t>
            </a:r>
            <a:r>
              <a:rPr lang="en-US" dirty="0"/>
              <a:t>Giani – </a:t>
            </a:r>
            <a:r>
              <a:rPr lang="en-US" dirty="0">
                <a:hlinkClick r:id="rId2"/>
              </a:rPr>
              <a:t>mgiani@illinois.edu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Debra D. Bragg – </a:t>
            </a:r>
            <a:r>
              <a:rPr lang="en-US" dirty="0" smtClean="0">
                <a:hlinkClick r:id="rId3"/>
              </a:rPr>
              <a:t>dbragg@illinois.edu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Heather L. Fox – </a:t>
            </a:r>
            <a:r>
              <a:rPr lang="en-US" dirty="0" smtClean="0">
                <a:hlinkClick r:id="rId4"/>
              </a:rPr>
              <a:t>hlfox2@Illinois.edu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Office of Community College Research and Leadership (OCCRL) – </a:t>
            </a:r>
            <a:r>
              <a:rPr lang="en-US" dirty="0" smtClean="0">
                <a:hlinkClick r:id="rId5"/>
              </a:rPr>
              <a:t>http://occrl.Illinois.edu</a:t>
            </a:r>
            <a:r>
              <a:rPr lang="en-US" dirty="0" smtClean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© 2015 Board of Trustees, University of Illinois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720" y="185264"/>
            <a:ext cx="2617860" cy="987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28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15974" y="2706570"/>
            <a:ext cx="768032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arenR"/>
              <a:defRPr/>
            </a:pPr>
            <a:r>
              <a:rPr lang="en-US" sz="2400" dirty="0"/>
              <a:t>What were the postsecondary outcomes of H2P students, and how did outcomes vary according to students’ demographic and socioeconomic </a:t>
            </a:r>
            <a:r>
              <a:rPr lang="en-US" sz="2400" dirty="0" smtClean="0"/>
              <a:t>background?</a:t>
            </a:r>
          </a:p>
          <a:p>
            <a:pPr marL="457200" indent="-457200">
              <a:buFont typeface="+mj-lt"/>
              <a:buAutoNum type="arabicParenR"/>
              <a:defRPr/>
            </a:pPr>
            <a:endParaRPr lang="en-US" sz="2400" dirty="0"/>
          </a:p>
          <a:p>
            <a:pPr marL="457200" indent="-457200">
              <a:buFont typeface="+mj-lt"/>
              <a:buAutoNum type="arabicParenR"/>
              <a:defRPr/>
            </a:pPr>
            <a:r>
              <a:rPr lang="en-US" sz="2400" dirty="0" smtClean="0"/>
              <a:t>What </a:t>
            </a:r>
            <a:r>
              <a:rPr lang="en-US" sz="2400" dirty="0"/>
              <a:t>impact did H2P make on the outcomes of healthcare students? </a:t>
            </a:r>
          </a:p>
          <a:p>
            <a:pPr marL="457200" indent="-457200">
              <a:buFont typeface="+mj-lt"/>
              <a:buAutoNum type="arabicParenR"/>
              <a:defRPr/>
            </a:pPr>
            <a:endParaRPr lang="en-US" sz="2400" dirty="0" smtClean="0"/>
          </a:p>
          <a:p>
            <a:pPr marL="457200" indent="-457200">
              <a:buFont typeface="+mj-lt"/>
              <a:buAutoNum type="arabicParenR"/>
              <a:defRPr/>
            </a:pPr>
            <a:r>
              <a:rPr lang="en-US" sz="2400" dirty="0" smtClean="0"/>
              <a:t>To </a:t>
            </a:r>
            <a:r>
              <a:rPr lang="en-US" sz="2400" dirty="0"/>
              <a:t>what extent did H2P reduce gaps in outcomes stemming from student demographic and socioeconomic characteristics?</a:t>
            </a:r>
          </a:p>
          <a:p>
            <a:pPr>
              <a:defRPr/>
            </a:pP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720" y="185264"/>
            <a:ext cx="2617860" cy="987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328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H2P Consortium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 descr="S:\Academic&amp;StudentAffairs\iSeek Solutions\Industry Projects\Health Care\H2P\H2P logos\H2PBadge-Lar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4187" y="5105401"/>
            <a:ext cx="189071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720" y="185264"/>
            <a:ext cx="2617860" cy="987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869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925" y="1428740"/>
            <a:ext cx="8308975" cy="1143000"/>
          </a:xfrm>
        </p:spPr>
        <p:txBody>
          <a:bodyPr/>
          <a:lstStyle/>
          <a:p>
            <a:r>
              <a:rPr lang="en-US" dirty="0" smtClean="0"/>
              <a:t>H2P’s Vision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15974" y="2952234"/>
            <a:ext cx="768032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“Not </a:t>
            </a:r>
            <a:r>
              <a:rPr lang="en-US" sz="2400" dirty="0">
                <a:solidFill>
                  <a:srgbClr val="000000"/>
                </a:solidFill>
              </a:rPr>
              <a:t>only produce a highly skilled healthcare workforce but also </a:t>
            </a:r>
            <a:r>
              <a:rPr lang="en-US" sz="2400" b="1" dirty="0">
                <a:solidFill>
                  <a:srgbClr val="000000"/>
                </a:solidFill>
              </a:rPr>
              <a:t>galvanize a national movement </a:t>
            </a:r>
            <a:r>
              <a:rPr lang="en-US" sz="2400" dirty="0">
                <a:solidFill>
                  <a:srgbClr val="000000"/>
                </a:solidFill>
              </a:rPr>
              <a:t>to dramatically redesign and enhance health professional education and training though </a:t>
            </a:r>
            <a:r>
              <a:rPr lang="en-US" sz="2400" b="1" dirty="0">
                <a:solidFill>
                  <a:srgbClr val="000000"/>
                </a:solidFill>
              </a:rPr>
              <a:t>national curricular reform, industry engagement, innovative practices and programs, and intensive usage of data and accountability systems </a:t>
            </a:r>
            <a:r>
              <a:rPr lang="en-US" sz="2400" dirty="0">
                <a:solidFill>
                  <a:srgbClr val="000000"/>
                </a:solidFill>
              </a:rPr>
              <a:t>to ensure student success and program excellence” (H2P Proposal, </a:t>
            </a:r>
            <a:r>
              <a:rPr lang="en-US" sz="2400" dirty="0" smtClean="0">
                <a:solidFill>
                  <a:srgbClr val="000000"/>
                </a:solidFill>
              </a:rPr>
              <a:t>2009, pp</a:t>
            </a:r>
            <a:r>
              <a:rPr lang="en-US" sz="2400" dirty="0">
                <a:solidFill>
                  <a:srgbClr val="000000"/>
                </a:solidFill>
              </a:rPr>
              <a:t>. 1-2).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720" y="185264"/>
            <a:ext cx="2617860" cy="987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77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H2P Co-Grantees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2857180"/>
            <a:ext cx="7797800" cy="320087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285750" lvl="0" indent="-285750">
              <a:spcBef>
                <a:spcPts val="600"/>
              </a:spcBef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Anoka-Ramsey Community College </a:t>
            </a:r>
            <a:r>
              <a:rPr lang="en-US" dirty="0" smtClean="0">
                <a:solidFill>
                  <a:srgbClr val="000000"/>
                </a:solidFill>
              </a:rPr>
              <a:t>- Coon </a:t>
            </a:r>
            <a:r>
              <a:rPr lang="en-US" dirty="0">
                <a:solidFill>
                  <a:srgbClr val="000000"/>
                </a:solidFill>
              </a:rPr>
              <a:t>Rapids, MN</a:t>
            </a:r>
          </a:p>
          <a:p>
            <a:pPr marL="285750" lvl="0" indent="-285750">
              <a:spcBef>
                <a:spcPts val="600"/>
              </a:spcBef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Ashland Community &amp;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Technical College -</a:t>
            </a:r>
            <a:r>
              <a:rPr lang="en-US" dirty="0" smtClean="0">
                <a:solidFill>
                  <a:srgbClr val="000000"/>
                </a:solidFill>
              </a:rPr>
              <a:t>Ashland</a:t>
            </a:r>
            <a:r>
              <a:rPr lang="en-US" dirty="0">
                <a:solidFill>
                  <a:srgbClr val="000000"/>
                </a:solidFill>
              </a:rPr>
              <a:t>, KY</a:t>
            </a:r>
          </a:p>
          <a:p>
            <a:pPr marL="285750" lvl="0" indent="-285750">
              <a:spcBef>
                <a:spcPts val="600"/>
              </a:spcBef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Cincinnati State Technical &amp;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Community College -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Cincinnati, OH, (H2P Lead)</a:t>
            </a:r>
          </a:p>
          <a:p>
            <a:pPr marL="285750" lvl="0" indent="-285750">
              <a:spcBef>
                <a:spcPts val="600"/>
              </a:spcBef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El Centro College -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Dallas, TX</a:t>
            </a:r>
          </a:p>
          <a:p>
            <a:pPr marL="285750" lvl="0" indent="-285750">
              <a:spcBef>
                <a:spcPts val="600"/>
              </a:spcBef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Jefferson Community </a:t>
            </a:r>
            <a:r>
              <a:rPr lang="en-US" dirty="0" smtClean="0">
                <a:solidFill>
                  <a:srgbClr val="000000"/>
                </a:solidFill>
              </a:rPr>
              <a:t>&amp; </a:t>
            </a:r>
            <a:r>
              <a:rPr lang="en-US" dirty="0">
                <a:solidFill>
                  <a:srgbClr val="000000"/>
                </a:solidFill>
              </a:rPr>
              <a:t>Technical College -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Louisville, KY </a:t>
            </a:r>
          </a:p>
          <a:p>
            <a:pPr marL="285750" lvl="0" indent="-285750">
              <a:spcBef>
                <a:spcPts val="600"/>
              </a:spcBef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Malcolm X College -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Chicago, IL </a:t>
            </a:r>
          </a:p>
          <a:p>
            <a:pPr marL="285750" lvl="0" indent="-285750">
              <a:spcBef>
                <a:spcPts val="600"/>
              </a:spcBef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Owens Community College -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Toledo, OH</a:t>
            </a:r>
          </a:p>
          <a:p>
            <a:pPr marL="285750" lvl="0" indent="-285750">
              <a:spcBef>
                <a:spcPts val="600"/>
              </a:spcBef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Pine Technical </a:t>
            </a:r>
            <a:r>
              <a:rPr lang="en-US" dirty="0" smtClean="0">
                <a:solidFill>
                  <a:srgbClr val="000000"/>
                </a:solidFill>
              </a:rPr>
              <a:t>&amp; </a:t>
            </a:r>
            <a:r>
              <a:rPr lang="en-US" dirty="0">
                <a:solidFill>
                  <a:srgbClr val="000000"/>
                </a:solidFill>
              </a:rPr>
              <a:t>Community College </a:t>
            </a:r>
            <a:r>
              <a:rPr lang="en-US" dirty="0" smtClean="0">
                <a:solidFill>
                  <a:srgbClr val="000000"/>
                </a:solidFill>
              </a:rPr>
              <a:t>- </a:t>
            </a:r>
            <a:r>
              <a:rPr lang="en-US" dirty="0">
                <a:solidFill>
                  <a:srgbClr val="000000"/>
                </a:solidFill>
              </a:rPr>
              <a:t>Pine City, MN</a:t>
            </a:r>
          </a:p>
          <a:p>
            <a:pPr marL="285750" lvl="0" indent="-285750">
              <a:spcBef>
                <a:spcPts val="600"/>
              </a:spcBef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Texarkana College -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Texarkana, TX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720" y="185264"/>
            <a:ext cx="2617860" cy="987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16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925" y="1428740"/>
            <a:ext cx="8308975" cy="1143000"/>
          </a:xfrm>
        </p:spPr>
        <p:txBody>
          <a:bodyPr/>
          <a:lstStyle/>
          <a:p>
            <a:r>
              <a:rPr lang="en-US" dirty="0" smtClean="0"/>
              <a:t>H2P’s Strategies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15974" y="2952234"/>
            <a:ext cx="768032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+mj-lt"/>
              <a:buAutoNum type="arabicParenR"/>
            </a:pPr>
            <a:r>
              <a:rPr lang="en-US" sz="2400" dirty="0"/>
              <a:t>Online assessment and enhanced career guidance</a:t>
            </a:r>
          </a:p>
          <a:p>
            <a:pPr marL="457200" lvl="0" indent="-457200">
              <a:buFont typeface="+mj-lt"/>
              <a:buAutoNum type="arabicParenR"/>
            </a:pPr>
            <a:r>
              <a:rPr lang="en-US" sz="2400" dirty="0"/>
              <a:t>Contextualized developmental education</a:t>
            </a:r>
          </a:p>
          <a:p>
            <a:pPr marL="457200" lvl="0" indent="-457200">
              <a:buFont typeface="+mj-lt"/>
              <a:buAutoNum type="arabicParenR"/>
            </a:pPr>
            <a:r>
              <a:rPr lang="en-US" sz="2400" dirty="0"/>
              <a:t>Competency-based core curriculum</a:t>
            </a:r>
          </a:p>
          <a:p>
            <a:pPr marL="457200" lvl="0" indent="-457200">
              <a:buFont typeface="+mj-lt"/>
              <a:buAutoNum type="arabicParenR"/>
            </a:pPr>
            <a:r>
              <a:rPr lang="en-US" sz="2400" dirty="0"/>
              <a:t>Industry-recognized stackable credentials</a:t>
            </a:r>
          </a:p>
          <a:p>
            <a:pPr marL="457200" lvl="0" indent="-457200">
              <a:buFont typeface="+mj-lt"/>
              <a:buAutoNum type="arabicParenR"/>
            </a:pPr>
            <a:r>
              <a:rPr lang="en-US" sz="2400" dirty="0"/>
              <a:t>Enhanced retention support</a:t>
            </a:r>
          </a:p>
          <a:p>
            <a:pPr marL="457200" lvl="0" indent="-457200">
              <a:buFont typeface="+mj-lt"/>
              <a:buAutoNum type="arabicParenR"/>
            </a:pPr>
            <a:r>
              <a:rPr lang="en-US" sz="2400" dirty="0"/>
              <a:t>Training programs for incumbent health professions workers</a:t>
            </a:r>
          </a:p>
          <a:p>
            <a:pPr marL="457200" lvl="0" indent="-457200">
              <a:buFont typeface="+mj-lt"/>
              <a:buAutoNum type="arabicParenR"/>
            </a:pPr>
            <a:r>
              <a:rPr lang="en-US" sz="2400" dirty="0"/>
              <a:t>Enhance data and accountability systems</a:t>
            </a:r>
          </a:p>
          <a:p>
            <a:pPr marL="457200" lvl="0" indent="-457200">
              <a:buFont typeface="+mj-lt"/>
              <a:buAutoNum type="arabicParenR"/>
            </a:pPr>
            <a:r>
              <a:rPr lang="en-US" sz="2400" dirty="0"/>
              <a:t>Galvanize a national </a:t>
            </a:r>
            <a:r>
              <a:rPr lang="en-US" sz="2400" dirty="0" smtClean="0"/>
              <a:t>movement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720" y="185264"/>
            <a:ext cx="2617860" cy="987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49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2260601" y="114300"/>
            <a:ext cx="4572000" cy="5575299"/>
          </a:xfrm>
          <a:prstGeom prst="rect">
            <a:avLst/>
          </a:prstGeom>
          <a:solidFill>
            <a:schemeClr val="tx1"/>
          </a:solidFill>
          <a:ln/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366098" y="215900"/>
            <a:ext cx="2301401" cy="5130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39700" y="2158405"/>
            <a:ext cx="1434460" cy="1349278"/>
          </a:xfrm>
          <a:prstGeom prst="rect">
            <a:avLst/>
          </a:prstGeom>
          <a:solidFill>
            <a:srgbClr val="FF66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Participant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60893" y="832724"/>
            <a:ext cx="1653907" cy="27090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2. </a:t>
            </a:r>
            <a:r>
              <a:rPr lang="en-US" sz="1400" b="1" dirty="0" smtClean="0">
                <a:solidFill>
                  <a:schemeClr val="tx1"/>
                </a:solidFill>
              </a:rPr>
              <a:t>Contextualized </a:t>
            </a:r>
            <a:r>
              <a:rPr lang="en-US" sz="1400" b="1" dirty="0" err="1" smtClean="0">
                <a:solidFill>
                  <a:schemeClr val="tx1"/>
                </a:solidFill>
              </a:rPr>
              <a:t>Dev</a:t>
            </a:r>
            <a:r>
              <a:rPr lang="en-US" sz="1400" b="1" dirty="0" smtClean="0">
                <a:solidFill>
                  <a:schemeClr val="tx1"/>
                </a:solidFill>
              </a:rPr>
              <a:t> Ed </a:t>
            </a:r>
            <a:r>
              <a:rPr lang="en-US" sz="1400" dirty="0" smtClean="0">
                <a:solidFill>
                  <a:schemeClr val="tx1"/>
                </a:solidFill>
              </a:rPr>
              <a:t>(No. students enrolled, No. students increase to college level, No. students earning academic credit)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7499" y="304801"/>
            <a:ext cx="1422607" cy="15367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1. </a:t>
            </a:r>
            <a:r>
              <a:rPr lang="en-US" sz="1400" b="1" dirty="0" smtClean="0"/>
              <a:t>Online Assessment &amp; Career Guidance </a:t>
            </a:r>
            <a:r>
              <a:rPr lang="en-US" sz="1400" dirty="0" smtClean="0"/>
              <a:t>(No. students, No. credits)</a:t>
            </a:r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5753100" y="5722764"/>
            <a:ext cx="2393333" cy="87246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8. National movement (No. using labor market info, No. enrolled in core curriculum)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6901" y="5730206"/>
            <a:ext cx="2439523" cy="87246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7. Data (No. students w/ education and employment records)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0828" y="2061096"/>
            <a:ext cx="1956972" cy="1571103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>
                <a:solidFill>
                  <a:srgbClr val="000000"/>
                </a:solidFill>
              </a:rPr>
              <a:t>4. </a:t>
            </a:r>
            <a:r>
              <a:rPr lang="en-US" sz="1500" b="1" dirty="0" smtClean="0">
                <a:solidFill>
                  <a:srgbClr val="000000"/>
                </a:solidFill>
              </a:rPr>
              <a:t>Retention Services</a:t>
            </a:r>
            <a:r>
              <a:rPr lang="en-US" sz="1500" dirty="0" smtClean="0">
                <a:solidFill>
                  <a:srgbClr val="000000"/>
                </a:solidFill>
              </a:rPr>
              <a:t> </a:t>
            </a:r>
            <a:r>
              <a:rPr lang="en-US" sz="1500" dirty="0">
                <a:solidFill>
                  <a:srgbClr val="000000"/>
                </a:solidFill>
              </a:rPr>
              <a:t>(No. enroll fall to spring, No. enroll fall to fall, % completed of attempted</a:t>
            </a:r>
            <a:r>
              <a:rPr lang="en-US" sz="1500" dirty="0" smtClean="0">
                <a:solidFill>
                  <a:srgbClr val="000000"/>
                </a:solidFill>
              </a:rPr>
              <a:t>)</a:t>
            </a:r>
            <a:endParaRPr lang="en-US" sz="1500" dirty="0">
              <a:solidFill>
                <a:srgbClr val="0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70828" y="397235"/>
            <a:ext cx="1956972" cy="1520465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3. </a:t>
            </a:r>
            <a:r>
              <a:rPr lang="en-US" sz="1600" b="1" dirty="0" smtClean="0">
                <a:solidFill>
                  <a:srgbClr val="000000"/>
                </a:solidFill>
              </a:rPr>
              <a:t>Core Curriculum </a:t>
            </a:r>
            <a:r>
              <a:rPr lang="en-US" sz="1600" dirty="0" smtClean="0">
                <a:solidFill>
                  <a:srgbClr val="000000"/>
                </a:solidFill>
              </a:rPr>
              <a:t>(No. students enrolled, No. students complete)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29450" y="3746500"/>
            <a:ext cx="1998350" cy="15113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</a:rPr>
              <a:t>5. </a:t>
            </a:r>
            <a:r>
              <a:rPr lang="en-US" sz="1600" b="1" dirty="0">
                <a:solidFill>
                  <a:srgbClr val="000000"/>
                </a:solidFill>
              </a:rPr>
              <a:t>Stackable credentials </a:t>
            </a:r>
            <a:r>
              <a:rPr lang="en-US" sz="1600" dirty="0">
                <a:solidFill>
                  <a:srgbClr val="000000"/>
                </a:solidFill>
              </a:rPr>
              <a:t>(No. certificates </a:t>
            </a:r>
            <a:r>
              <a:rPr lang="en-US" sz="1600" dirty="0" smtClean="0">
                <a:solidFill>
                  <a:srgbClr val="000000"/>
                </a:solidFill>
              </a:rPr>
              <a:t>per </a:t>
            </a:r>
            <a:r>
              <a:rPr lang="en-US" sz="1600" dirty="0">
                <a:solidFill>
                  <a:srgbClr val="000000"/>
                </a:solidFill>
              </a:rPr>
              <a:t>100 FTE, No. certificates</a:t>
            </a:r>
            <a:r>
              <a:rPr lang="en-US" sz="1600" dirty="0" smtClean="0">
                <a:solidFill>
                  <a:srgbClr val="000000"/>
                </a:solidFill>
              </a:rPr>
              <a:t>)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303292" y="1075521"/>
            <a:ext cx="1647210" cy="3660449"/>
          </a:xfrm>
          <a:prstGeom prst="rect">
            <a:avLst/>
          </a:prstGeom>
          <a:solidFill>
            <a:srgbClr val="A11317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FFFF00"/>
                </a:solidFill>
              </a:rPr>
              <a:t>Outcomes</a:t>
            </a:r>
          </a:p>
          <a:p>
            <a:pPr marL="179388" indent="-179388">
              <a:buFont typeface="Arial"/>
              <a:buChar char="•"/>
            </a:pPr>
            <a:r>
              <a:rPr lang="en-US" sz="1600" dirty="0" smtClean="0"/>
              <a:t>Employment</a:t>
            </a:r>
            <a:r>
              <a:rPr lang="en-US" sz="1600" dirty="0"/>
              <a:t> </a:t>
            </a:r>
            <a:endParaRPr lang="en-US" sz="1600" dirty="0" smtClean="0"/>
          </a:p>
          <a:p>
            <a:pPr marL="179388" indent="-179388">
              <a:buFont typeface="Arial"/>
              <a:buChar char="•"/>
            </a:pPr>
            <a:r>
              <a:rPr lang="en-US" sz="1600" dirty="0" smtClean="0"/>
              <a:t>Employment retention</a:t>
            </a:r>
          </a:p>
          <a:p>
            <a:pPr marL="179388" indent="-179388">
              <a:buFont typeface="Arial"/>
              <a:buChar char="•"/>
            </a:pPr>
            <a:r>
              <a:rPr lang="en-US" sz="1600" dirty="0" smtClean="0"/>
              <a:t>Average  earnings</a:t>
            </a:r>
          </a:p>
          <a:p>
            <a:pPr marL="179388" indent="-179388">
              <a:buFont typeface="Arial"/>
              <a:buChar char="•"/>
            </a:pPr>
            <a:r>
              <a:rPr lang="en-US" sz="1600" dirty="0" smtClean="0"/>
              <a:t>Credit attainment</a:t>
            </a:r>
          </a:p>
          <a:p>
            <a:pPr marL="179388" indent="-179388">
              <a:buFont typeface="Arial"/>
              <a:buChar char="•"/>
            </a:pPr>
            <a:r>
              <a:rPr lang="en-US" sz="1600" dirty="0" smtClean="0"/>
              <a:t>Certificate attainment      (&lt; 1 and &gt;1)</a:t>
            </a:r>
          </a:p>
          <a:p>
            <a:pPr marL="179388" indent="-179388">
              <a:buFont typeface="Arial"/>
              <a:buChar char="•"/>
            </a:pPr>
            <a:r>
              <a:rPr lang="en-US" sz="1600" dirty="0" smtClean="0"/>
              <a:t>Degree attainment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460893" y="3937000"/>
            <a:ext cx="1742807" cy="1409701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6. </a:t>
            </a:r>
            <a:r>
              <a:rPr lang="en-US" sz="1600" b="1" dirty="0" smtClean="0">
                <a:solidFill>
                  <a:srgbClr val="000000"/>
                </a:solidFill>
              </a:rPr>
              <a:t>Incumbent training </a:t>
            </a:r>
            <a:r>
              <a:rPr lang="en-US" sz="1600" dirty="0" smtClean="0">
                <a:solidFill>
                  <a:srgbClr val="000000"/>
                </a:solidFill>
              </a:rPr>
              <a:t>(No. enrolled, Min. semester credit)</a:t>
            </a:r>
            <a:endParaRPr lang="en-US" sz="1600" dirty="0">
              <a:solidFill>
                <a:srgbClr val="000000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3036424" y="6145973"/>
            <a:ext cx="2716676" cy="13022"/>
          </a:xfrm>
          <a:prstGeom prst="straightConnector1">
            <a:avLst/>
          </a:prstGeom>
          <a:ln>
            <a:solidFill>
              <a:srgbClr val="FFFFFF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958937" y="1841500"/>
            <a:ext cx="0" cy="294880"/>
          </a:xfrm>
          <a:prstGeom prst="straightConnector1">
            <a:avLst/>
          </a:prstGeom>
          <a:ln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4" idx="3"/>
            <a:endCxn id="4" idx="3"/>
          </p:cNvCxnSpPr>
          <p:nvPr/>
        </p:nvCxnSpPr>
        <p:spPr>
          <a:xfrm>
            <a:off x="1574160" y="2833044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574160" y="2579044"/>
            <a:ext cx="885887" cy="0"/>
          </a:xfrm>
          <a:prstGeom prst="straightConnector1">
            <a:avLst/>
          </a:prstGeom>
          <a:ln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4529450" y="5689599"/>
            <a:ext cx="0" cy="456374"/>
          </a:xfrm>
          <a:prstGeom prst="straightConnector1">
            <a:avLst/>
          </a:prstGeom>
          <a:ln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594143" y="2351983"/>
            <a:ext cx="387057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1981200" y="558800"/>
            <a:ext cx="2384898" cy="1"/>
          </a:xfrm>
          <a:prstGeom prst="straightConnector1">
            <a:avLst/>
          </a:prstGeom>
          <a:ln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4114800" y="1257300"/>
            <a:ext cx="251298" cy="0"/>
          </a:xfrm>
          <a:prstGeom prst="straightConnector1">
            <a:avLst/>
          </a:prstGeom>
          <a:ln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6667499" y="2842246"/>
            <a:ext cx="635793" cy="0"/>
          </a:xfrm>
          <a:prstGeom prst="straightConnector1">
            <a:avLst/>
          </a:prstGeom>
          <a:ln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5528625" y="1917700"/>
            <a:ext cx="0" cy="143397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12" idx="0"/>
          </p:cNvCxnSpPr>
          <p:nvPr/>
        </p:nvCxnSpPr>
        <p:spPr>
          <a:xfrm flipV="1">
            <a:off x="5528625" y="3390902"/>
            <a:ext cx="0" cy="355598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4" idx="2"/>
          </p:cNvCxnSpPr>
          <p:nvPr/>
        </p:nvCxnSpPr>
        <p:spPr>
          <a:xfrm>
            <a:off x="856930" y="3507683"/>
            <a:ext cx="0" cy="1343717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856930" y="4851400"/>
            <a:ext cx="1603963" cy="0"/>
          </a:xfrm>
          <a:prstGeom prst="straightConnector1">
            <a:avLst/>
          </a:prstGeom>
          <a:ln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3276600" y="5346700"/>
            <a:ext cx="0" cy="13970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3276600" y="5486400"/>
            <a:ext cx="478790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V="1">
            <a:off x="8064500" y="4735970"/>
            <a:ext cx="0" cy="736600"/>
          </a:xfrm>
          <a:prstGeom prst="straightConnector1">
            <a:avLst/>
          </a:prstGeom>
          <a:ln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981200" y="558800"/>
            <a:ext cx="0" cy="1793183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2" name="Picture 31" descr="S:\Academic&amp;StudentAffairs\iSeek Solutions\Industry Projects\Health Care\H2P\H2P logos\H2PBadge-Lar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6096" y="288365"/>
            <a:ext cx="189071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443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po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Expo">
      <a:maj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Expo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3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93000"/>
                <a:satMod val="130000"/>
              </a:schemeClr>
            </a:gs>
            <a:gs pos="60000">
              <a:schemeClr val="phClr">
                <a:tint val="80000"/>
                <a:shade val="93000"/>
                <a:satMod val="130000"/>
              </a:schemeClr>
            </a:gs>
            <a:gs pos="100000">
              <a:schemeClr val="phClr"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34925" cap="flat" cmpd="sng" algn="ctr"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8600000" scaled="0"/>
          </a:gra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C0C0C0">
                <a:alpha val="75000"/>
              </a:srgbClr>
            </a:innerShdw>
            <a:outerShdw blurRad="63500" dist="38100" dir="5400000" sx="105000" sy="105000" algn="br" rotWithShape="0">
              <a:srgbClr val="000000">
                <a:alpha val="30000"/>
              </a:srgbClr>
            </a:outerShdw>
          </a:effectLst>
        </a:effectStyle>
        <a:effectStyle>
          <a:effectLst>
            <a:innerShdw blurRad="50800" dist="25400" dir="16200000">
              <a:srgbClr val="C0C0C0">
                <a:alpha val="75000"/>
              </a:srgbClr>
            </a:innerShdw>
            <a:reflection blurRad="63500" stA="40000" endPos="50000" dist="127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Expo.thmx</Template>
  <TotalTime>2791</TotalTime>
  <Words>1230</Words>
  <Application>Microsoft Office PowerPoint</Application>
  <PresentationFormat>On-screen Show (4:3)</PresentationFormat>
  <Paragraphs>231</Paragraphs>
  <Slides>35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Arial</vt:lpstr>
      <vt:lpstr>Calibri</vt:lpstr>
      <vt:lpstr>Times New Roman</vt:lpstr>
      <vt:lpstr>Wingdings</vt:lpstr>
      <vt:lpstr>Expo</vt:lpstr>
      <vt:lpstr>Moving from Aggregate to Subgroup Analysis to Assess Equity and Outcomes: Unpacking the Meaning of Transformative Change</vt:lpstr>
      <vt:lpstr>Equity in TCI </vt:lpstr>
      <vt:lpstr>Assessing Equity in TAACCCT</vt:lpstr>
      <vt:lpstr>Research Questions</vt:lpstr>
      <vt:lpstr>H2P Consortium</vt:lpstr>
      <vt:lpstr>H2P’s Vision</vt:lpstr>
      <vt:lpstr>H2P Co-Grantees</vt:lpstr>
      <vt:lpstr>H2P’s Strategies</vt:lpstr>
      <vt:lpstr>PowerPoint Presentation</vt:lpstr>
      <vt:lpstr>H2P Participants – 6,569* Total</vt:lpstr>
      <vt:lpstr>Methods</vt:lpstr>
      <vt:lpstr>Research Questions</vt:lpstr>
      <vt:lpstr>Analytic Techniques</vt:lpstr>
      <vt:lpstr>Analytic Techniques</vt:lpstr>
      <vt:lpstr>Analytic Techniques</vt:lpstr>
      <vt:lpstr>Data Categories</vt:lpstr>
      <vt:lpstr>Outcome Variables</vt:lpstr>
      <vt:lpstr>Control/Matching Variables</vt:lpstr>
      <vt:lpstr>Results</vt:lpstr>
      <vt:lpstr>Credential and Retention Rates, by College</vt:lpstr>
      <vt:lpstr>Credential Rates, by Credential Type</vt:lpstr>
      <vt:lpstr>No Credential, by Race/Ethnicity</vt:lpstr>
      <vt:lpstr>Long Certificate/Associate’s Attainment, by Race/Ethnicity</vt:lpstr>
      <vt:lpstr>Credential Attainment, by Pell Eligibility</vt:lpstr>
      <vt:lpstr>Credential Attainment, by Pre-H2P Employment</vt:lpstr>
      <vt:lpstr>Logistic Regression</vt:lpstr>
      <vt:lpstr>Impact of H2P on Attainment (PSM)</vt:lpstr>
      <vt:lpstr>Impact of H2P on Attainment –  Students of Color</vt:lpstr>
      <vt:lpstr>Impact of H2P on Attainment –  Pell-Eligibility</vt:lpstr>
      <vt:lpstr>Impact of H2P on Attainment –  Pre-H2P Employment</vt:lpstr>
      <vt:lpstr>Discussion</vt:lpstr>
      <vt:lpstr>Limitations</vt:lpstr>
      <vt:lpstr>Conclusions</vt:lpstr>
      <vt:lpstr>PowerPoint Presentation</vt:lpstr>
      <vt:lpstr>Contact Info: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College of Education</dc:creator>
  <cp:lastModifiedBy>Owner</cp:lastModifiedBy>
  <cp:revision>36</cp:revision>
  <cp:lastPrinted>2012-07-30T12:09:53Z</cp:lastPrinted>
  <dcterms:created xsi:type="dcterms:W3CDTF">2012-07-29T19:52:55Z</dcterms:created>
  <dcterms:modified xsi:type="dcterms:W3CDTF">2015-11-10T00:55:42Z</dcterms:modified>
</cp:coreProperties>
</file>