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306" r:id="rId3"/>
    <p:sldId id="304" r:id="rId4"/>
    <p:sldId id="309" r:id="rId5"/>
    <p:sldId id="307" r:id="rId6"/>
    <p:sldId id="308" r:id="rId7"/>
    <p:sldId id="310" r:id="rId8"/>
    <p:sldId id="321" r:id="rId9"/>
    <p:sldId id="313" r:id="rId10"/>
    <p:sldId id="319" r:id="rId11"/>
    <p:sldId id="314" r:id="rId12"/>
    <p:sldId id="326" r:id="rId13"/>
    <p:sldId id="315" r:id="rId14"/>
    <p:sldId id="328" r:id="rId15"/>
    <p:sldId id="322" r:id="rId16"/>
    <p:sldId id="327" r:id="rId17"/>
    <p:sldId id="316" r:id="rId18"/>
    <p:sldId id="324" r:id="rId19"/>
    <p:sldId id="323" r:id="rId20"/>
    <p:sldId id="318" r:id="rId21"/>
  </p:sldIdLst>
  <p:sldSz cx="9144000" cy="6858000" type="screen4x3"/>
  <p:notesSz cx="685800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66" autoAdjust="0"/>
  </p:normalViewPr>
  <p:slideViewPr>
    <p:cSldViewPr>
      <p:cViewPr varScale="1">
        <p:scale>
          <a:sx n="53" d="100"/>
          <a:sy n="53" d="100"/>
        </p:scale>
        <p:origin x="165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FFC30-3064-4DE9-AE6C-C85F8CF9C26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7BED69-C2F8-4A6A-BBCE-77E7172FFD2C}">
      <dgm:prSet/>
      <dgm:spPr>
        <a:solidFill>
          <a:schemeClr val="tx2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rtl="0"/>
          <a:r>
            <a:rPr lang="en-US" dirty="0" smtClean="0"/>
            <a:t>To provide an introduction to the Cleary/Van </a:t>
          </a:r>
          <a:r>
            <a:rPr lang="en-US" dirty="0" err="1" smtClean="0"/>
            <a:t>Noy</a:t>
          </a:r>
          <a:r>
            <a:rPr lang="en-US" dirty="0" smtClean="0"/>
            <a:t> LMA framework</a:t>
          </a:r>
          <a:endParaRPr lang="en-US" dirty="0"/>
        </a:p>
      </dgm:t>
    </dgm:pt>
    <dgm:pt modelId="{AA9F2B11-DCA0-4312-B9B3-0DA2800FDB8D}" type="parTrans" cxnId="{FF414023-80EC-4026-85CF-6B1E0F608814}">
      <dgm:prSet/>
      <dgm:spPr/>
      <dgm:t>
        <a:bodyPr/>
        <a:lstStyle/>
        <a:p>
          <a:endParaRPr lang="en-US"/>
        </a:p>
      </dgm:t>
    </dgm:pt>
    <dgm:pt modelId="{FDF442E2-A1C8-4BA8-A452-37BF430D1ADE}" type="sibTrans" cxnId="{FF414023-80EC-4026-85CF-6B1E0F608814}">
      <dgm:prSet/>
      <dgm:spPr/>
      <dgm:t>
        <a:bodyPr/>
        <a:lstStyle/>
        <a:p>
          <a:endParaRPr lang="en-US"/>
        </a:p>
      </dgm:t>
    </dgm:pt>
    <dgm:pt modelId="{86BA2BD6-CEBA-4128-A4F9-68B4083C6F6A}">
      <dgm:prSet/>
      <dgm:spPr>
        <a:ln>
          <a:solidFill>
            <a:schemeClr val="accent2"/>
          </a:solidFill>
        </a:ln>
      </dgm:spPr>
      <dgm:t>
        <a:bodyPr/>
        <a:lstStyle/>
        <a:p>
          <a:pPr rtl="0"/>
          <a:r>
            <a:rPr lang="en-US" dirty="0" smtClean="0"/>
            <a:t>To demonstrate the potential application of the LMA framework to process evaluations in  the community college &amp; TAACCCT contexts. </a:t>
          </a:r>
          <a:endParaRPr lang="en-US" dirty="0"/>
        </a:p>
      </dgm:t>
    </dgm:pt>
    <dgm:pt modelId="{8660128F-E74C-4559-B62F-19C92193D183}" type="parTrans" cxnId="{0E2DB2E8-E931-454B-AADE-5E6AE567C6B4}">
      <dgm:prSet/>
      <dgm:spPr/>
      <dgm:t>
        <a:bodyPr/>
        <a:lstStyle/>
        <a:p>
          <a:endParaRPr lang="en-US"/>
        </a:p>
      </dgm:t>
    </dgm:pt>
    <dgm:pt modelId="{72D7CE1D-E6A6-49E2-97F7-67E4FF992758}" type="sibTrans" cxnId="{0E2DB2E8-E931-454B-AADE-5E6AE567C6B4}">
      <dgm:prSet/>
      <dgm:spPr/>
      <dgm:t>
        <a:bodyPr/>
        <a:lstStyle/>
        <a:p>
          <a:endParaRPr lang="en-US"/>
        </a:p>
      </dgm:t>
    </dgm:pt>
    <dgm:pt modelId="{F89A9358-897E-4232-A1D5-F67039B763ED}">
      <dgm:prSet/>
      <dgm:spPr>
        <a:ln>
          <a:solidFill>
            <a:schemeClr val="accent2"/>
          </a:solidFill>
        </a:ln>
      </dgm:spPr>
      <dgm:t>
        <a:bodyPr/>
        <a:lstStyle/>
        <a:p>
          <a:pPr rtl="0"/>
          <a:r>
            <a:rPr lang="en-US" dirty="0" smtClean="0"/>
            <a:t>To provide TAACCCT  and other community college researchers with tools to examine a wider range of activities and outcomes to understand the impact of LMA activities. </a:t>
          </a:r>
          <a:endParaRPr lang="en-US" dirty="0"/>
        </a:p>
      </dgm:t>
    </dgm:pt>
    <dgm:pt modelId="{0578A487-4705-4717-9186-0085084071E8}" type="parTrans" cxnId="{7F1B5346-EBB5-4F65-B00A-FAEF1D195188}">
      <dgm:prSet/>
      <dgm:spPr/>
      <dgm:t>
        <a:bodyPr/>
        <a:lstStyle/>
        <a:p>
          <a:endParaRPr lang="en-US"/>
        </a:p>
      </dgm:t>
    </dgm:pt>
    <dgm:pt modelId="{219E30FB-6938-4143-AFAE-615A2640FAD9}" type="sibTrans" cxnId="{7F1B5346-EBB5-4F65-B00A-FAEF1D195188}">
      <dgm:prSet/>
      <dgm:spPr/>
      <dgm:t>
        <a:bodyPr/>
        <a:lstStyle/>
        <a:p>
          <a:endParaRPr lang="en-US"/>
        </a:p>
      </dgm:t>
    </dgm:pt>
    <dgm:pt modelId="{347FE8AB-0CD2-4C26-B291-DDC9B9B0E99A}" type="pres">
      <dgm:prSet presAssocID="{BD9FFC30-3064-4DE9-AE6C-C85F8CF9C26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C120-CE6B-4720-AFFB-D9DA67CE9658}" type="pres">
      <dgm:prSet presAssocID="{DF7BED69-C2F8-4A6A-BBCE-77E7172FFD2C}" presName="circle1" presStyleLbl="node1" presStyleIdx="0" presStyleCnt="3"/>
      <dgm:spPr>
        <a:solidFill>
          <a:schemeClr val="accent2"/>
        </a:solidFill>
      </dgm:spPr>
    </dgm:pt>
    <dgm:pt modelId="{B09DAA72-0A06-4365-A20F-6FE731B83D99}" type="pres">
      <dgm:prSet presAssocID="{DF7BED69-C2F8-4A6A-BBCE-77E7172FFD2C}" presName="space" presStyleCnt="0"/>
      <dgm:spPr/>
    </dgm:pt>
    <dgm:pt modelId="{8037BA0C-07F6-4852-811A-375CE237B825}" type="pres">
      <dgm:prSet presAssocID="{DF7BED69-C2F8-4A6A-BBCE-77E7172FFD2C}" presName="rect1" presStyleLbl="alignAcc1" presStyleIdx="0" presStyleCnt="3" custLinFactNeighborX="565"/>
      <dgm:spPr/>
      <dgm:t>
        <a:bodyPr/>
        <a:lstStyle/>
        <a:p>
          <a:endParaRPr lang="en-US"/>
        </a:p>
      </dgm:t>
    </dgm:pt>
    <dgm:pt modelId="{C742E97E-C75D-429B-A480-1BAF5ED0A0C5}" type="pres">
      <dgm:prSet presAssocID="{86BA2BD6-CEBA-4128-A4F9-68B4083C6F6A}" presName="vertSpace2" presStyleLbl="node1" presStyleIdx="0" presStyleCnt="3"/>
      <dgm:spPr/>
    </dgm:pt>
    <dgm:pt modelId="{54E44B97-DCC0-4BFB-93F1-0764839609B7}" type="pres">
      <dgm:prSet presAssocID="{86BA2BD6-CEBA-4128-A4F9-68B4083C6F6A}" presName="circle2" presStyleLbl="node1" presStyleIdx="1" presStyleCnt="3"/>
      <dgm:spPr>
        <a:solidFill>
          <a:schemeClr val="accent2"/>
        </a:solidFill>
      </dgm:spPr>
    </dgm:pt>
    <dgm:pt modelId="{89A630D2-60EF-4A90-9A4F-99A8668FE82B}" type="pres">
      <dgm:prSet presAssocID="{86BA2BD6-CEBA-4128-A4F9-68B4083C6F6A}" presName="rect2" presStyleLbl="alignAcc1" presStyleIdx="1" presStyleCnt="3"/>
      <dgm:spPr/>
      <dgm:t>
        <a:bodyPr/>
        <a:lstStyle/>
        <a:p>
          <a:endParaRPr lang="en-US"/>
        </a:p>
      </dgm:t>
    </dgm:pt>
    <dgm:pt modelId="{B46E4D3F-B857-49F3-88C1-1B7D71F6E087}" type="pres">
      <dgm:prSet presAssocID="{F89A9358-897E-4232-A1D5-F67039B763ED}" presName="vertSpace3" presStyleLbl="node1" presStyleIdx="1" presStyleCnt="3"/>
      <dgm:spPr/>
    </dgm:pt>
    <dgm:pt modelId="{304E223E-CA6C-46C4-A460-824DD9F4E33F}" type="pres">
      <dgm:prSet presAssocID="{F89A9358-897E-4232-A1D5-F67039B763ED}" presName="circle3" presStyleLbl="node1" presStyleIdx="2" presStyleCnt="3"/>
      <dgm:spPr>
        <a:solidFill>
          <a:schemeClr val="accent2"/>
        </a:solidFill>
      </dgm:spPr>
    </dgm:pt>
    <dgm:pt modelId="{45F1A01A-2D6C-4DA6-8711-497212B57864}" type="pres">
      <dgm:prSet presAssocID="{F89A9358-897E-4232-A1D5-F67039B763ED}" presName="rect3" presStyleLbl="alignAcc1" presStyleIdx="2" presStyleCnt="3"/>
      <dgm:spPr/>
      <dgm:t>
        <a:bodyPr/>
        <a:lstStyle/>
        <a:p>
          <a:endParaRPr lang="en-US"/>
        </a:p>
      </dgm:t>
    </dgm:pt>
    <dgm:pt modelId="{C7D0DBC4-5E09-4857-BB6F-D5F2AAB3DA22}" type="pres">
      <dgm:prSet presAssocID="{DF7BED69-C2F8-4A6A-BBCE-77E7172FFD2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73EF4-F898-49F4-9225-5E5A564703B3}" type="pres">
      <dgm:prSet presAssocID="{86BA2BD6-CEBA-4128-A4F9-68B4083C6F6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A0E8F-142D-4D4A-BEB9-EAA46BFA2040}" type="pres">
      <dgm:prSet presAssocID="{F89A9358-897E-4232-A1D5-F67039B763E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F1D4DF-0839-4BA7-9DFC-7C6A28F3EB0D}" type="presOf" srcId="{DF7BED69-C2F8-4A6A-BBCE-77E7172FFD2C}" destId="{C7D0DBC4-5E09-4857-BB6F-D5F2AAB3DA22}" srcOrd="1" destOrd="0" presId="urn:microsoft.com/office/officeart/2005/8/layout/target3"/>
    <dgm:cxn modelId="{FF414023-80EC-4026-85CF-6B1E0F608814}" srcId="{BD9FFC30-3064-4DE9-AE6C-C85F8CF9C264}" destId="{DF7BED69-C2F8-4A6A-BBCE-77E7172FFD2C}" srcOrd="0" destOrd="0" parTransId="{AA9F2B11-DCA0-4312-B9B3-0DA2800FDB8D}" sibTransId="{FDF442E2-A1C8-4BA8-A452-37BF430D1ADE}"/>
    <dgm:cxn modelId="{5876F5AC-50E2-4178-A24E-3DB29DFA376E}" type="presOf" srcId="{BD9FFC30-3064-4DE9-AE6C-C85F8CF9C264}" destId="{347FE8AB-0CD2-4C26-B291-DDC9B9B0E99A}" srcOrd="0" destOrd="0" presId="urn:microsoft.com/office/officeart/2005/8/layout/target3"/>
    <dgm:cxn modelId="{BC1757DF-BEC2-4363-8974-CFA32BED213B}" type="presOf" srcId="{F89A9358-897E-4232-A1D5-F67039B763ED}" destId="{45F1A01A-2D6C-4DA6-8711-497212B57864}" srcOrd="0" destOrd="0" presId="urn:microsoft.com/office/officeart/2005/8/layout/target3"/>
    <dgm:cxn modelId="{16D7B8BA-B786-481A-9B58-896106D242E0}" type="presOf" srcId="{86BA2BD6-CEBA-4128-A4F9-68B4083C6F6A}" destId="{EAC73EF4-F898-49F4-9225-5E5A564703B3}" srcOrd="1" destOrd="0" presId="urn:microsoft.com/office/officeart/2005/8/layout/target3"/>
    <dgm:cxn modelId="{71404B09-E7FE-48C2-8B3F-026FFFDEAE02}" type="presOf" srcId="{DF7BED69-C2F8-4A6A-BBCE-77E7172FFD2C}" destId="{8037BA0C-07F6-4852-811A-375CE237B825}" srcOrd="0" destOrd="0" presId="urn:microsoft.com/office/officeart/2005/8/layout/target3"/>
    <dgm:cxn modelId="{6E25284D-AD7A-408A-BFA4-AA40CDD41260}" type="presOf" srcId="{86BA2BD6-CEBA-4128-A4F9-68B4083C6F6A}" destId="{89A630D2-60EF-4A90-9A4F-99A8668FE82B}" srcOrd="0" destOrd="0" presId="urn:microsoft.com/office/officeart/2005/8/layout/target3"/>
    <dgm:cxn modelId="{0E2DB2E8-E931-454B-AADE-5E6AE567C6B4}" srcId="{BD9FFC30-3064-4DE9-AE6C-C85F8CF9C264}" destId="{86BA2BD6-CEBA-4128-A4F9-68B4083C6F6A}" srcOrd="1" destOrd="0" parTransId="{8660128F-E74C-4559-B62F-19C92193D183}" sibTransId="{72D7CE1D-E6A6-49E2-97F7-67E4FF992758}"/>
    <dgm:cxn modelId="{EC6C2E1A-374A-462E-ADAE-3B5E965756B5}" type="presOf" srcId="{F89A9358-897E-4232-A1D5-F67039B763ED}" destId="{F15A0E8F-142D-4D4A-BEB9-EAA46BFA2040}" srcOrd="1" destOrd="0" presId="urn:microsoft.com/office/officeart/2005/8/layout/target3"/>
    <dgm:cxn modelId="{7F1B5346-EBB5-4F65-B00A-FAEF1D195188}" srcId="{BD9FFC30-3064-4DE9-AE6C-C85F8CF9C264}" destId="{F89A9358-897E-4232-A1D5-F67039B763ED}" srcOrd="2" destOrd="0" parTransId="{0578A487-4705-4717-9186-0085084071E8}" sibTransId="{219E30FB-6938-4143-AFAE-615A2640FAD9}"/>
    <dgm:cxn modelId="{B84C61C9-CEE7-428A-BDD1-B4B32826D54F}" type="presParOf" srcId="{347FE8AB-0CD2-4C26-B291-DDC9B9B0E99A}" destId="{FCD6C120-CE6B-4720-AFFB-D9DA67CE9658}" srcOrd="0" destOrd="0" presId="urn:microsoft.com/office/officeart/2005/8/layout/target3"/>
    <dgm:cxn modelId="{F5245591-57AD-411F-9554-AC7BACDB559C}" type="presParOf" srcId="{347FE8AB-0CD2-4C26-B291-DDC9B9B0E99A}" destId="{B09DAA72-0A06-4365-A20F-6FE731B83D99}" srcOrd="1" destOrd="0" presId="urn:microsoft.com/office/officeart/2005/8/layout/target3"/>
    <dgm:cxn modelId="{DC5F5CAF-8C8B-4A2F-AF54-43F83ACBF1E3}" type="presParOf" srcId="{347FE8AB-0CD2-4C26-B291-DDC9B9B0E99A}" destId="{8037BA0C-07F6-4852-811A-375CE237B825}" srcOrd="2" destOrd="0" presId="urn:microsoft.com/office/officeart/2005/8/layout/target3"/>
    <dgm:cxn modelId="{222E1326-A5A4-48A3-A934-8FAA626A4DE0}" type="presParOf" srcId="{347FE8AB-0CD2-4C26-B291-DDC9B9B0E99A}" destId="{C742E97E-C75D-429B-A480-1BAF5ED0A0C5}" srcOrd="3" destOrd="0" presId="urn:microsoft.com/office/officeart/2005/8/layout/target3"/>
    <dgm:cxn modelId="{9087F0D9-6344-45DF-9516-47D0B9323D37}" type="presParOf" srcId="{347FE8AB-0CD2-4C26-B291-DDC9B9B0E99A}" destId="{54E44B97-DCC0-4BFB-93F1-0764839609B7}" srcOrd="4" destOrd="0" presId="urn:microsoft.com/office/officeart/2005/8/layout/target3"/>
    <dgm:cxn modelId="{FF85B4E6-4F89-4519-81A9-8E1034AD7AFD}" type="presParOf" srcId="{347FE8AB-0CD2-4C26-B291-DDC9B9B0E99A}" destId="{89A630D2-60EF-4A90-9A4F-99A8668FE82B}" srcOrd="5" destOrd="0" presId="urn:microsoft.com/office/officeart/2005/8/layout/target3"/>
    <dgm:cxn modelId="{963B9B22-B083-4CCE-B15D-B9CA8036BD16}" type="presParOf" srcId="{347FE8AB-0CD2-4C26-B291-DDC9B9B0E99A}" destId="{B46E4D3F-B857-49F3-88C1-1B7D71F6E087}" srcOrd="6" destOrd="0" presId="urn:microsoft.com/office/officeart/2005/8/layout/target3"/>
    <dgm:cxn modelId="{90D33F88-DE33-4AEE-AC4F-858FC4388BD6}" type="presParOf" srcId="{347FE8AB-0CD2-4C26-B291-DDC9B9B0E99A}" destId="{304E223E-CA6C-46C4-A460-824DD9F4E33F}" srcOrd="7" destOrd="0" presId="urn:microsoft.com/office/officeart/2005/8/layout/target3"/>
    <dgm:cxn modelId="{BF188503-3689-4447-9B98-4B3828DD8986}" type="presParOf" srcId="{347FE8AB-0CD2-4C26-B291-DDC9B9B0E99A}" destId="{45F1A01A-2D6C-4DA6-8711-497212B57864}" srcOrd="8" destOrd="0" presId="urn:microsoft.com/office/officeart/2005/8/layout/target3"/>
    <dgm:cxn modelId="{D17AA980-C169-45AA-973C-05D5947BBD6E}" type="presParOf" srcId="{347FE8AB-0CD2-4C26-B291-DDC9B9B0E99A}" destId="{C7D0DBC4-5E09-4857-BB6F-D5F2AAB3DA22}" srcOrd="9" destOrd="0" presId="urn:microsoft.com/office/officeart/2005/8/layout/target3"/>
    <dgm:cxn modelId="{0E79B54A-1592-4013-9B83-635D9360B11F}" type="presParOf" srcId="{347FE8AB-0CD2-4C26-B291-DDC9B9B0E99A}" destId="{EAC73EF4-F898-49F4-9225-5E5A564703B3}" srcOrd="10" destOrd="0" presId="urn:microsoft.com/office/officeart/2005/8/layout/target3"/>
    <dgm:cxn modelId="{20D6EA14-83B7-4A1C-BB82-B36A55784874}" type="presParOf" srcId="{347FE8AB-0CD2-4C26-B291-DDC9B9B0E99A}" destId="{F15A0E8F-142D-4D4A-BEB9-EAA46BFA2040}" srcOrd="11" destOrd="0" presId="urn:microsoft.com/office/officeart/2005/8/layout/target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D83330-6436-4327-B407-85E2DD8D79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905E27-E30C-4F1C-918A-A6BC3613F415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US" sz="2400" dirty="0" smtClean="0"/>
            <a:t>Need for information on “what works” and how to improve outcomes and preserve core missions of higher education. </a:t>
          </a:r>
          <a:endParaRPr lang="en-US" sz="2400" dirty="0"/>
        </a:p>
      </dgm:t>
    </dgm:pt>
    <dgm:pt modelId="{B36947B7-729F-4058-B9C6-AFE434CD2AB6}" type="parTrans" cxnId="{FB11971C-6522-4C1E-9787-6405A5083EBE}">
      <dgm:prSet/>
      <dgm:spPr/>
      <dgm:t>
        <a:bodyPr/>
        <a:lstStyle/>
        <a:p>
          <a:endParaRPr lang="en-US"/>
        </a:p>
      </dgm:t>
    </dgm:pt>
    <dgm:pt modelId="{14086A02-BDC8-47B6-B27E-15244DC1FD39}" type="sibTrans" cxnId="{FB11971C-6522-4C1E-9787-6405A5083EBE}">
      <dgm:prSet/>
      <dgm:spPr/>
      <dgm:t>
        <a:bodyPr/>
        <a:lstStyle/>
        <a:p>
          <a:endParaRPr lang="en-US"/>
        </a:p>
      </dgm:t>
    </dgm:pt>
    <dgm:pt modelId="{E0D1EB4C-FD3A-4899-8263-C61FEA9C89EC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The goals of alignment, and how they reflect stakeholder needs</a:t>
          </a:r>
          <a:endParaRPr lang="en-US" dirty="0"/>
        </a:p>
      </dgm:t>
    </dgm:pt>
    <dgm:pt modelId="{80643F2A-EA21-40FA-B8ED-E32CD7683699}" type="parTrans" cxnId="{648A6208-7875-4016-A3A3-A91120F181AA}">
      <dgm:prSet/>
      <dgm:spPr/>
      <dgm:t>
        <a:bodyPr/>
        <a:lstStyle/>
        <a:p>
          <a:endParaRPr lang="en-US"/>
        </a:p>
      </dgm:t>
    </dgm:pt>
    <dgm:pt modelId="{09C97AD0-B8F9-492D-BAB4-447B7214256D}" type="sibTrans" cxnId="{648A6208-7875-4016-A3A3-A91120F181AA}">
      <dgm:prSet/>
      <dgm:spPr/>
      <dgm:t>
        <a:bodyPr/>
        <a:lstStyle/>
        <a:p>
          <a:endParaRPr lang="en-US"/>
        </a:p>
      </dgm:t>
    </dgm:pt>
    <dgm:pt modelId="{9C8F8278-18EE-4DD8-A7ED-82368E206E41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The range of approaches to alignment </a:t>
          </a:r>
          <a:endParaRPr lang="en-US" dirty="0"/>
        </a:p>
      </dgm:t>
    </dgm:pt>
    <dgm:pt modelId="{F5A59315-9549-4599-8DEE-A976EB294A18}" type="parTrans" cxnId="{1F87693F-DE8C-4BCC-8E86-8CFCE9D7CAF8}">
      <dgm:prSet/>
      <dgm:spPr/>
      <dgm:t>
        <a:bodyPr/>
        <a:lstStyle/>
        <a:p>
          <a:endParaRPr lang="en-US"/>
        </a:p>
      </dgm:t>
    </dgm:pt>
    <dgm:pt modelId="{1C0C012C-7CA1-4943-9E96-8FF8EB10AAAD}" type="sibTrans" cxnId="{1F87693F-DE8C-4BCC-8E86-8CFCE9D7CAF8}">
      <dgm:prSet/>
      <dgm:spPr/>
      <dgm:t>
        <a:bodyPr/>
        <a:lstStyle/>
        <a:p>
          <a:endParaRPr lang="en-US"/>
        </a:p>
      </dgm:t>
    </dgm:pt>
    <dgm:pt modelId="{26915EB4-CC6B-4578-A56D-6879AAA6A8B7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Settings and systems where alignment strategies are implemented</a:t>
          </a:r>
          <a:endParaRPr lang="en-US" dirty="0"/>
        </a:p>
      </dgm:t>
    </dgm:pt>
    <dgm:pt modelId="{5162F050-D1B8-44CD-87D4-69ACA6B82B94}" type="parTrans" cxnId="{4B91B34D-419C-4A2D-BCE4-ACE110D3EF2B}">
      <dgm:prSet/>
      <dgm:spPr/>
      <dgm:t>
        <a:bodyPr/>
        <a:lstStyle/>
        <a:p>
          <a:endParaRPr lang="en-US"/>
        </a:p>
      </dgm:t>
    </dgm:pt>
    <dgm:pt modelId="{446643CE-597C-4540-B351-54703D8BFAA1}" type="sibTrans" cxnId="{4B91B34D-419C-4A2D-BCE4-ACE110D3EF2B}">
      <dgm:prSet/>
      <dgm:spPr/>
      <dgm:t>
        <a:bodyPr/>
        <a:lstStyle/>
        <a:p>
          <a:endParaRPr lang="en-US"/>
        </a:p>
      </dgm:t>
    </dgm:pt>
    <dgm:pt modelId="{726CD2B3-B023-4F5E-925A-81A66FD70592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Link between alignment approaches and outcomes</a:t>
          </a:r>
          <a:endParaRPr lang="en-US" dirty="0"/>
        </a:p>
      </dgm:t>
    </dgm:pt>
    <dgm:pt modelId="{046FAB62-6413-44B7-BC4D-E64ABA8ECDDD}" type="parTrans" cxnId="{5773AC71-8033-45F7-9C04-A5ACB4575C32}">
      <dgm:prSet/>
      <dgm:spPr/>
      <dgm:t>
        <a:bodyPr/>
        <a:lstStyle/>
        <a:p>
          <a:endParaRPr lang="en-US"/>
        </a:p>
      </dgm:t>
    </dgm:pt>
    <dgm:pt modelId="{DA663CDB-879D-49A2-BA04-2E2F9D5E78B2}" type="sibTrans" cxnId="{5773AC71-8033-45F7-9C04-A5ACB4575C32}">
      <dgm:prSet/>
      <dgm:spPr/>
      <dgm:t>
        <a:bodyPr/>
        <a:lstStyle/>
        <a:p>
          <a:endParaRPr lang="en-US"/>
        </a:p>
      </dgm:t>
    </dgm:pt>
    <dgm:pt modelId="{9FB9FEB9-E002-41E3-BD08-0EFAF3EA4FE8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How to balance with liberal education mission of higher education</a:t>
          </a:r>
          <a:endParaRPr lang="en-US" dirty="0"/>
        </a:p>
      </dgm:t>
    </dgm:pt>
    <dgm:pt modelId="{C75A230F-CD1D-4734-A537-212AD8161D85}" type="parTrans" cxnId="{4E95EA6E-4102-4108-8491-09F23F8B1C50}">
      <dgm:prSet/>
      <dgm:spPr/>
      <dgm:t>
        <a:bodyPr/>
        <a:lstStyle/>
        <a:p>
          <a:endParaRPr lang="en-US"/>
        </a:p>
      </dgm:t>
    </dgm:pt>
    <dgm:pt modelId="{7AD46440-0D40-458D-9056-68D5592A264E}" type="sibTrans" cxnId="{4E95EA6E-4102-4108-8491-09F23F8B1C50}">
      <dgm:prSet/>
      <dgm:spPr/>
      <dgm:t>
        <a:bodyPr/>
        <a:lstStyle/>
        <a:p>
          <a:endParaRPr lang="en-US"/>
        </a:p>
      </dgm:t>
    </dgm:pt>
    <dgm:pt modelId="{2447F740-AEDD-4F5F-89E6-A87D3A5400B2}" type="pres">
      <dgm:prSet presAssocID="{A1D83330-6436-4327-B407-85E2DD8D79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E8EF06-28DF-4E62-B761-6EBE3E94D30F}" type="pres">
      <dgm:prSet presAssocID="{C0905E27-E30C-4F1C-918A-A6BC3613F415}" presName="linNode" presStyleCnt="0"/>
      <dgm:spPr/>
    </dgm:pt>
    <dgm:pt modelId="{5728FD3E-28A7-45D5-B9DF-477CB3F1891A}" type="pres">
      <dgm:prSet presAssocID="{C0905E27-E30C-4F1C-918A-A6BC3613F41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E3D33-F13C-4C5C-8782-297470348854}" type="pres">
      <dgm:prSet presAssocID="{C0905E27-E30C-4F1C-918A-A6BC3613F41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EF9ACF-BCD8-491A-91F8-DE0DB0B457F1}" type="presOf" srcId="{726CD2B3-B023-4F5E-925A-81A66FD70592}" destId="{545E3D33-F13C-4C5C-8782-297470348854}" srcOrd="0" destOrd="3" presId="urn:microsoft.com/office/officeart/2005/8/layout/vList5"/>
    <dgm:cxn modelId="{410BFCD4-A4A2-4C95-9BC6-707A6C5FD04F}" type="presOf" srcId="{A1D83330-6436-4327-B407-85E2DD8D79BC}" destId="{2447F740-AEDD-4F5F-89E6-A87D3A5400B2}" srcOrd="0" destOrd="0" presId="urn:microsoft.com/office/officeart/2005/8/layout/vList5"/>
    <dgm:cxn modelId="{648A6208-7875-4016-A3A3-A91120F181AA}" srcId="{C0905E27-E30C-4F1C-918A-A6BC3613F415}" destId="{E0D1EB4C-FD3A-4899-8263-C61FEA9C89EC}" srcOrd="0" destOrd="0" parTransId="{80643F2A-EA21-40FA-B8ED-E32CD7683699}" sibTransId="{09C97AD0-B8F9-492D-BAB4-447B7214256D}"/>
    <dgm:cxn modelId="{D7D59007-5810-49E6-8762-5E9FC1D245D4}" type="presOf" srcId="{9C8F8278-18EE-4DD8-A7ED-82368E206E41}" destId="{545E3D33-F13C-4C5C-8782-297470348854}" srcOrd="0" destOrd="1" presId="urn:microsoft.com/office/officeart/2005/8/layout/vList5"/>
    <dgm:cxn modelId="{876BF6F5-FDDF-4312-A9B1-8DE9812F59DE}" type="presOf" srcId="{9FB9FEB9-E002-41E3-BD08-0EFAF3EA4FE8}" destId="{545E3D33-F13C-4C5C-8782-297470348854}" srcOrd="0" destOrd="4" presId="urn:microsoft.com/office/officeart/2005/8/layout/vList5"/>
    <dgm:cxn modelId="{5773AC71-8033-45F7-9C04-A5ACB4575C32}" srcId="{C0905E27-E30C-4F1C-918A-A6BC3613F415}" destId="{726CD2B3-B023-4F5E-925A-81A66FD70592}" srcOrd="3" destOrd="0" parTransId="{046FAB62-6413-44B7-BC4D-E64ABA8ECDDD}" sibTransId="{DA663CDB-879D-49A2-BA04-2E2F9D5E78B2}"/>
    <dgm:cxn modelId="{08DB264D-DF75-4731-B01B-1053E98D31B4}" type="presOf" srcId="{E0D1EB4C-FD3A-4899-8263-C61FEA9C89EC}" destId="{545E3D33-F13C-4C5C-8782-297470348854}" srcOrd="0" destOrd="0" presId="urn:microsoft.com/office/officeart/2005/8/layout/vList5"/>
    <dgm:cxn modelId="{4B91B34D-419C-4A2D-BCE4-ACE110D3EF2B}" srcId="{C0905E27-E30C-4F1C-918A-A6BC3613F415}" destId="{26915EB4-CC6B-4578-A56D-6879AAA6A8B7}" srcOrd="2" destOrd="0" parTransId="{5162F050-D1B8-44CD-87D4-69ACA6B82B94}" sibTransId="{446643CE-597C-4540-B351-54703D8BFAA1}"/>
    <dgm:cxn modelId="{FB11971C-6522-4C1E-9787-6405A5083EBE}" srcId="{A1D83330-6436-4327-B407-85E2DD8D79BC}" destId="{C0905E27-E30C-4F1C-918A-A6BC3613F415}" srcOrd="0" destOrd="0" parTransId="{B36947B7-729F-4058-B9C6-AFE434CD2AB6}" sibTransId="{14086A02-BDC8-47B6-B27E-15244DC1FD39}"/>
    <dgm:cxn modelId="{4E95EA6E-4102-4108-8491-09F23F8B1C50}" srcId="{C0905E27-E30C-4F1C-918A-A6BC3613F415}" destId="{9FB9FEB9-E002-41E3-BD08-0EFAF3EA4FE8}" srcOrd="4" destOrd="0" parTransId="{C75A230F-CD1D-4734-A537-212AD8161D85}" sibTransId="{7AD46440-0D40-458D-9056-68D5592A264E}"/>
    <dgm:cxn modelId="{8BC7151E-227D-4A3C-B0F1-15CDD65AFF99}" type="presOf" srcId="{C0905E27-E30C-4F1C-918A-A6BC3613F415}" destId="{5728FD3E-28A7-45D5-B9DF-477CB3F1891A}" srcOrd="0" destOrd="0" presId="urn:microsoft.com/office/officeart/2005/8/layout/vList5"/>
    <dgm:cxn modelId="{1F87693F-DE8C-4BCC-8E86-8CFCE9D7CAF8}" srcId="{C0905E27-E30C-4F1C-918A-A6BC3613F415}" destId="{9C8F8278-18EE-4DD8-A7ED-82368E206E41}" srcOrd="1" destOrd="0" parTransId="{F5A59315-9549-4599-8DEE-A976EB294A18}" sibTransId="{1C0C012C-7CA1-4943-9E96-8FF8EB10AAAD}"/>
    <dgm:cxn modelId="{E9CF3797-ED0B-4154-8DD4-EA4C55B62396}" type="presOf" srcId="{26915EB4-CC6B-4578-A56D-6879AAA6A8B7}" destId="{545E3D33-F13C-4C5C-8782-297470348854}" srcOrd="0" destOrd="2" presId="urn:microsoft.com/office/officeart/2005/8/layout/vList5"/>
    <dgm:cxn modelId="{57BF4E9E-F550-4EC4-8827-0B96804E6BDB}" type="presParOf" srcId="{2447F740-AEDD-4F5F-89E6-A87D3A5400B2}" destId="{B2E8EF06-28DF-4E62-B761-6EBE3E94D30F}" srcOrd="0" destOrd="0" presId="urn:microsoft.com/office/officeart/2005/8/layout/vList5"/>
    <dgm:cxn modelId="{09FC3022-0696-4EEB-AC0D-F5EF5907287D}" type="presParOf" srcId="{B2E8EF06-28DF-4E62-B761-6EBE3E94D30F}" destId="{5728FD3E-28A7-45D5-B9DF-477CB3F1891A}" srcOrd="0" destOrd="0" presId="urn:microsoft.com/office/officeart/2005/8/layout/vList5"/>
    <dgm:cxn modelId="{0AD8FFDE-6C22-4216-A406-27D78711460C}" type="presParOf" srcId="{B2E8EF06-28DF-4E62-B761-6EBE3E94D30F}" destId="{545E3D33-F13C-4C5C-8782-2974703488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8DE49-0AE5-4EB3-A9D5-A1C62C852AC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85490C-902D-42EB-B652-B8757AF19F15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US" dirty="0" smtClean="0"/>
            <a:t>Data collection/validation, </a:t>
          </a:r>
          <a:endParaRPr lang="en-US" dirty="0"/>
        </a:p>
      </dgm:t>
    </dgm:pt>
    <dgm:pt modelId="{A9C1EEE9-8934-4800-8B8E-1DA68F8C9E00}" type="parTrans" cxnId="{07AD0276-9C49-4392-A8EC-BB3B827CC98E}">
      <dgm:prSet/>
      <dgm:spPr/>
      <dgm:t>
        <a:bodyPr/>
        <a:lstStyle/>
        <a:p>
          <a:endParaRPr lang="en-US"/>
        </a:p>
      </dgm:t>
    </dgm:pt>
    <dgm:pt modelId="{E9852164-2AA7-40F3-85DA-78ED3CA76468}" type="sibTrans" cxnId="{07AD0276-9C49-4392-A8EC-BB3B827CC98E}">
      <dgm:prSet/>
      <dgm:spPr/>
      <dgm:t>
        <a:bodyPr/>
        <a:lstStyle/>
        <a:p>
          <a:endParaRPr lang="en-US"/>
        </a:p>
      </dgm:t>
    </dgm:pt>
    <dgm:pt modelId="{F3B0289D-DDF7-4D46-86EE-F23B2D22FDC2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US" dirty="0" smtClean="0"/>
            <a:t>Incorporation into curricular and co-curricular activities</a:t>
          </a:r>
          <a:endParaRPr lang="en-US" dirty="0"/>
        </a:p>
      </dgm:t>
    </dgm:pt>
    <dgm:pt modelId="{CED6C978-FD1A-4D6A-B506-26709349488A}" type="parTrans" cxnId="{B4196957-DC48-4526-A390-C645DC944BEF}">
      <dgm:prSet/>
      <dgm:spPr/>
      <dgm:t>
        <a:bodyPr/>
        <a:lstStyle/>
        <a:p>
          <a:endParaRPr lang="en-US"/>
        </a:p>
      </dgm:t>
    </dgm:pt>
    <dgm:pt modelId="{92C90D57-CA73-48E2-99B9-064B828B1012}" type="sibTrans" cxnId="{B4196957-DC48-4526-A390-C645DC944BEF}">
      <dgm:prSet/>
      <dgm:spPr/>
      <dgm:t>
        <a:bodyPr/>
        <a:lstStyle/>
        <a:p>
          <a:endParaRPr lang="en-US"/>
        </a:p>
      </dgm:t>
    </dgm:pt>
    <dgm:pt modelId="{9E710E5B-19B3-454E-9EE8-3BB4EB6CB9F0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US" dirty="0" smtClean="0"/>
            <a:t>Relationship-building</a:t>
          </a:r>
          <a:endParaRPr lang="en-US" dirty="0"/>
        </a:p>
      </dgm:t>
    </dgm:pt>
    <dgm:pt modelId="{A4CA9113-B3A9-4F65-9406-FAC6AB16D87C}" type="parTrans" cxnId="{D66ABD8C-F24D-447F-A741-B374CC4D9BCE}">
      <dgm:prSet/>
      <dgm:spPr/>
      <dgm:t>
        <a:bodyPr/>
        <a:lstStyle/>
        <a:p>
          <a:endParaRPr lang="en-US"/>
        </a:p>
      </dgm:t>
    </dgm:pt>
    <dgm:pt modelId="{7CC32C97-99BB-448B-B13D-C31D28020072}" type="sibTrans" cxnId="{D66ABD8C-F24D-447F-A741-B374CC4D9BCE}">
      <dgm:prSet/>
      <dgm:spPr/>
      <dgm:t>
        <a:bodyPr/>
        <a:lstStyle/>
        <a:p>
          <a:endParaRPr lang="en-US"/>
        </a:p>
      </dgm:t>
    </dgm:pt>
    <dgm:pt modelId="{4B37B49F-0769-4EE7-9ED9-E0CE09C7408F}" type="pres">
      <dgm:prSet presAssocID="{3DF8DE49-0AE5-4EB3-A9D5-A1C62C852A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EB0522-D040-401B-9B13-FE49DBB0D3DF}" type="pres">
      <dgm:prSet presAssocID="{7185490C-902D-42EB-B652-B8757AF19F15}" presName="linNode" presStyleCnt="0"/>
      <dgm:spPr/>
    </dgm:pt>
    <dgm:pt modelId="{4D892FE5-6C15-462B-AA34-AA65778E3C13}" type="pres">
      <dgm:prSet presAssocID="{7185490C-902D-42EB-B652-B8757AF19F1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CE36E-A6E6-4AB4-B3DC-08E17657E17E}" type="pres">
      <dgm:prSet presAssocID="{E9852164-2AA7-40F3-85DA-78ED3CA76468}" presName="sp" presStyleCnt="0"/>
      <dgm:spPr/>
    </dgm:pt>
    <dgm:pt modelId="{8EF23CAC-82DC-4044-ABCF-7B77D06D7A98}" type="pres">
      <dgm:prSet presAssocID="{F3B0289D-DDF7-4D46-86EE-F23B2D22FDC2}" presName="linNode" presStyleCnt="0"/>
      <dgm:spPr/>
    </dgm:pt>
    <dgm:pt modelId="{B2B375CD-1E1F-4AB8-B324-297B4E8922C8}" type="pres">
      <dgm:prSet presAssocID="{F3B0289D-DDF7-4D46-86EE-F23B2D22FDC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0FB0D-C04E-40BC-ADF0-3A034834E844}" type="pres">
      <dgm:prSet presAssocID="{92C90D57-CA73-48E2-99B9-064B828B1012}" presName="sp" presStyleCnt="0"/>
      <dgm:spPr/>
    </dgm:pt>
    <dgm:pt modelId="{489456CD-695A-40B4-937A-C29BEBA3FF4B}" type="pres">
      <dgm:prSet presAssocID="{9E710E5B-19B3-454E-9EE8-3BB4EB6CB9F0}" presName="linNode" presStyleCnt="0"/>
      <dgm:spPr/>
    </dgm:pt>
    <dgm:pt modelId="{8C4073D2-ABD1-4A8F-A5CA-50D2CD5BAE1D}" type="pres">
      <dgm:prSet presAssocID="{9E710E5B-19B3-454E-9EE8-3BB4EB6CB9F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B3704-AB69-49D5-B816-8A8F9F00B11E}" type="presOf" srcId="{7185490C-902D-42EB-B652-B8757AF19F15}" destId="{4D892FE5-6C15-462B-AA34-AA65778E3C13}" srcOrd="0" destOrd="0" presId="urn:microsoft.com/office/officeart/2005/8/layout/vList5"/>
    <dgm:cxn modelId="{D66ABD8C-F24D-447F-A741-B374CC4D9BCE}" srcId="{3DF8DE49-0AE5-4EB3-A9D5-A1C62C852ACA}" destId="{9E710E5B-19B3-454E-9EE8-3BB4EB6CB9F0}" srcOrd="2" destOrd="0" parTransId="{A4CA9113-B3A9-4F65-9406-FAC6AB16D87C}" sibTransId="{7CC32C97-99BB-448B-B13D-C31D28020072}"/>
    <dgm:cxn modelId="{BEA42E52-93A4-49BA-B613-88E6D597EDEF}" type="presOf" srcId="{9E710E5B-19B3-454E-9EE8-3BB4EB6CB9F0}" destId="{8C4073D2-ABD1-4A8F-A5CA-50D2CD5BAE1D}" srcOrd="0" destOrd="0" presId="urn:microsoft.com/office/officeart/2005/8/layout/vList5"/>
    <dgm:cxn modelId="{B4196957-DC48-4526-A390-C645DC944BEF}" srcId="{3DF8DE49-0AE5-4EB3-A9D5-A1C62C852ACA}" destId="{F3B0289D-DDF7-4D46-86EE-F23B2D22FDC2}" srcOrd="1" destOrd="0" parTransId="{CED6C978-FD1A-4D6A-B506-26709349488A}" sibTransId="{92C90D57-CA73-48E2-99B9-064B828B1012}"/>
    <dgm:cxn modelId="{F31810EC-4EE5-49EF-B467-4C513B53009F}" type="presOf" srcId="{3DF8DE49-0AE5-4EB3-A9D5-A1C62C852ACA}" destId="{4B37B49F-0769-4EE7-9ED9-E0CE09C7408F}" srcOrd="0" destOrd="0" presId="urn:microsoft.com/office/officeart/2005/8/layout/vList5"/>
    <dgm:cxn modelId="{07AD0276-9C49-4392-A8EC-BB3B827CC98E}" srcId="{3DF8DE49-0AE5-4EB3-A9D5-A1C62C852ACA}" destId="{7185490C-902D-42EB-B652-B8757AF19F15}" srcOrd="0" destOrd="0" parTransId="{A9C1EEE9-8934-4800-8B8E-1DA68F8C9E00}" sibTransId="{E9852164-2AA7-40F3-85DA-78ED3CA76468}"/>
    <dgm:cxn modelId="{55F72CE1-E1AB-4334-BA4D-F13D1F0444BA}" type="presOf" srcId="{F3B0289D-DDF7-4D46-86EE-F23B2D22FDC2}" destId="{B2B375CD-1E1F-4AB8-B324-297B4E8922C8}" srcOrd="0" destOrd="0" presId="urn:microsoft.com/office/officeart/2005/8/layout/vList5"/>
    <dgm:cxn modelId="{766AEDAF-A571-4CD5-B13B-36F3B464B02C}" type="presParOf" srcId="{4B37B49F-0769-4EE7-9ED9-E0CE09C7408F}" destId="{59EB0522-D040-401B-9B13-FE49DBB0D3DF}" srcOrd="0" destOrd="0" presId="urn:microsoft.com/office/officeart/2005/8/layout/vList5"/>
    <dgm:cxn modelId="{ED847495-DC95-493C-B370-88A39AD5E68C}" type="presParOf" srcId="{59EB0522-D040-401B-9B13-FE49DBB0D3DF}" destId="{4D892FE5-6C15-462B-AA34-AA65778E3C13}" srcOrd="0" destOrd="0" presId="urn:microsoft.com/office/officeart/2005/8/layout/vList5"/>
    <dgm:cxn modelId="{8C5227D4-29A2-4F25-A4B3-4A95CF185B44}" type="presParOf" srcId="{4B37B49F-0769-4EE7-9ED9-E0CE09C7408F}" destId="{A0ACE36E-A6E6-4AB4-B3DC-08E17657E17E}" srcOrd="1" destOrd="0" presId="urn:microsoft.com/office/officeart/2005/8/layout/vList5"/>
    <dgm:cxn modelId="{FF1DE299-DA1D-4F57-B104-B4D767F7DE1F}" type="presParOf" srcId="{4B37B49F-0769-4EE7-9ED9-E0CE09C7408F}" destId="{8EF23CAC-82DC-4044-ABCF-7B77D06D7A98}" srcOrd="2" destOrd="0" presId="urn:microsoft.com/office/officeart/2005/8/layout/vList5"/>
    <dgm:cxn modelId="{9AD467ED-9693-4BAB-8D0C-3650947301A3}" type="presParOf" srcId="{8EF23CAC-82DC-4044-ABCF-7B77D06D7A98}" destId="{B2B375CD-1E1F-4AB8-B324-297B4E8922C8}" srcOrd="0" destOrd="0" presId="urn:microsoft.com/office/officeart/2005/8/layout/vList5"/>
    <dgm:cxn modelId="{027A2C56-5F41-4490-B497-49D5D225C771}" type="presParOf" srcId="{4B37B49F-0769-4EE7-9ED9-E0CE09C7408F}" destId="{9E50FB0D-C04E-40BC-ADF0-3A034834E844}" srcOrd="3" destOrd="0" presId="urn:microsoft.com/office/officeart/2005/8/layout/vList5"/>
    <dgm:cxn modelId="{9411A1A0-5427-41B8-829B-A986E1F42AB7}" type="presParOf" srcId="{4B37B49F-0769-4EE7-9ED9-E0CE09C7408F}" destId="{489456CD-695A-40B4-937A-C29BEBA3FF4B}" srcOrd="4" destOrd="0" presId="urn:microsoft.com/office/officeart/2005/8/layout/vList5"/>
    <dgm:cxn modelId="{9DEE627E-CF62-4FE1-8672-1A0A156E296C}" type="presParOf" srcId="{489456CD-695A-40B4-937A-C29BEBA3FF4B}" destId="{8C4073D2-ABD1-4A8F-A5CA-50D2CD5BAE1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C120-CE6B-4720-AFFB-D9DA67CE9658}">
      <dsp:nvSpPr>
        <dsp:cNvPr id="0" name=""/>
        <dsp:cNvSpPr/>
      </dsp:nvSpPr>
      <dsp:spPr>
        <a:xfrm>
          <a:off x="0" y="0"/>
          <a:ext cx="3429000" cy="34290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7BA0C-07F6-4852-811A-375CE237B825}">
      <dsp:nvSpPr>
        <dsp:cNvPr id="0" name=""/>
        <dsp:cNvSpPr/>
      </dsp:nvSpPr>
      <dsp:spPr>
        <a:xfrm>
          <a:off x="1714500" y="0"/>
          <a:ext cx="6743700" cy="3429000"/>
        </a:xfrm>
        <a:prstGeom prst="rect">
          <a:avLst/>
        </a:prstGeom>
        <a:solidFill>
          <a:schemeClr val="tx2">
            <a:alpha val="9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 provide an introduction to the Cleary/Van </a:t>
          </a:r>
          <a:r>
            <a:rPr lang="en-US" sz="2000" kern="1200" dirty="0" err="1" smtClean="0"/>
            <a:t>Noy</a:t>
          </a:r>
          <a:r>
            <a:rPr lang="en-US" sz="2000" kern="1200" dirty="0" smtClean="0"/>
            <a:t> LMA framework</a:t>
          </a:r>
          <a:endParaRPr lang="en-US" sz="2000" kern="1200" dirty="0"/>
        </a:p>
      </dsp:txBody>
      <dsp:txXfrm>
        <a:off x="1714500" y="0"/>
        <a:ext cx="6743700" cy="1028702"/>
      </dsp:txXfrm>
    </dsp:sp>
    <dsp:sp modelId="{54E44B97-DCC0-4BFB-93F1-0764839609B7}">
      <dsp:nvSpPr>
        <dsp:cNvPr id="0" name=""/>
        <dsp:cNvSpPr/>
      </dsp:nvSpPr>
      <dsp:spPr>
        <a:xfrm>
          <a:off x="600076" y="1028702"/>
          <a:ext cx="2228847" cy="2228847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630D2-60EF-4A90-9A4F-99A8668FE82B}">
      <dsp:nvSpPr>
        <dsp:cNvPr id="0" name=""/>
        <dsp:cNvSpPr/>
      </dsp:nvSpPr>
      <dsp:spPr>
        <a:xfrm>
          <a:off x="1714500" y="1028702"/>
          <a:ext cx="6743700" cy="22288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 demonstrate the potential application of the LMA framework to process evaluations in  the community college &amp; TAACCCT contexts. </a:t>
          </a:r>
          <a:endParaRPr lang="en-US" sz="2000" kern="1200" dirty="0"/>
        </a:p>
      </dsp:txBody>
      <dsp:txXfrm>
        <a:off x="1714500" y="1028702"/>
        <a:ext cx="6743700" cy="1028698"/>
      </dsp:txXfrm>
    </dsp:sp>
    <dsp:sp modelId="{304E223E-CA6C-46C4-A460-824DD9F4E33F}">
      <dsp:nvSpPr>
        <dsp:cNvPr id="0" name=""/>
        <dsp:cNvSpPr/>
      </dsp:nvSpPr>
      <dsp:spPr>
        <a:xfrm>
          <a:off x="1200150" y="2057401"/>
          <a:ext cx="1028698" cy="1028698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1A01A-2D6C-4DA6-8711-497212B57864}">
      <dsp:nvSpPr>
        <dsp:cNvPr id="0" name=""/>
        <dsp:cNvSpPr/>
      </dsp:nvSpPr>
      <dsp:spPr>
        <a:xfrm>
          <a:off x="1714500" y="2057401"/>
          <a:ext cx="6743700" cy="10286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 provide TAACCCT  and other community college researchers with tools to examine a wider range of activities and outcomes to understand the impact of LMA activities. </a:t>
          </a:r>
          <a:endParaRPr lang="en-US" sz="2000" kern="1200" dirty="0"/>
        </a:p>
      </dsp:txBody>
      <dsp:txXfrm>
        <a:off x="1714500" y="2057401"/>
        <a:ext cx="6743700" cy="1028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E3D33-F13C-4C5C-8782-297470348854}">
      <dsp:nvSpPr>
        <dsp:cNvPr id="0" name=""/>
        <dsp:cNvSpPr/>
      </dsp:nvSpPr>
      <dsp:spPr>
        <a:xfrm rot="5400000">
          <a:off x="3925950" y="-626522"/>
          <a:ext cx="3133090" cy="5169408"/>
        </a:xfrm>
        <a:prstGeom prst="round2SameRect">
          <a:avLst/>
        </a:prstGeom>
        <a:solidFill>
          <a:schemeClr val="tx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goals of alignment, and how they reflect stakeholder needs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range of approaches to alignment 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Settings and systems where alignment strategies are implemented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Link between alignment approaches and outcomes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to balance with liberal education mission of higher education</a:t>
          </a:r>
          <a:endParaRPr lang="en-US" sz="2000" kern="1200" dirty="0"/>
        </a:p>
      </dsp:txBody>
      <dsp:txXfrm rot="-5400000">
        <a:off x="2907792" y="544581"/>
        <a:ext cx="5016463" cy="2827200"/>
      </dsp:txXfrm>
    </dsp:sp>
    <dsp:sp modelId="{5728FD3E-28A7-45D5-B9DF-477CB3F1891A}">
      <dsp:nvSpPr>
        <dsp:cNvPr id="0" name=""/>
        <dsp:cNvSpPr/>
      </dsp:nvSpPr>
      <dsp:spPr>
        <a:xfrm>
          <a:off x="0" y="0"/>
          <a:ext cx="2907792" cy="391636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Need for information on “what works” and how to improve outcomes and preserve core missions of higher education. </a:t>
          </a:r>
          <a:endParaRPr lang="en-US" sz="2400" kern="1200" dirty="0"/>
        </a:p>
      </dsp:txBody>
      <dsp:txXfrm>
        <a:off x="141947" y="141947"/>
        <a:ext cx="2623898" cy="3632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92FE5-6C15-462B-AA34-AA65778E3C13}">
      <dsp:nvSpPr>
        <dsp:cNvPr id="0" name=""/>
        <dsp:cNvSpPr/>
      </dsp:nvSpPr>
      <dsp:spPr>
        <a:xfrm>
          <a:off x="2365248" y="1540"/>
          <a:ext cx="2660904" cy="101654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collection/validation, </a:t>
          </a:r>
          <a:endParaRPr lang="en-US" sz="2000" kern="1200" dirty="0"/>
        </a:p>
      </dsp:txBody>
      <dsp:txXfrm>
        <a:off x="2414871" y="51163"/>
        <a:ext cx="2561658" cy="917296"/>
      </dsp:txXfrm>
    </dsp:sp>
    <dsp:sp modelId="{B2B375CD-1E1F-4AB8-B324-297B4E8922C8}">
      <dsp:nvSpPr>
        <dsp:cNvPr id="0" name=""/>
        <dsp:cNvSpPr/>
      </dsp:nvSpPr>
      <dsp:spPr>
        <a:xfrm>
          <a:off x="2365248" y="1068910"/>
          <a:ext cx="2660904" cy="101654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Incorporation into curricular and co-curricular activities</a:t>
          </a:r>
          <a:endParaRPr lang="en-US" sz="2000" kern="1200" dirty="0"/>
        </a:p>
      </dsp:txBody>
      <dsp:txXfrm>
        <a:off x="2414871" y="1118533"/>
        <a:ext cx="2561658" cy="917296"/>
      </dsp:txXfrm>
    </dsp:sp>
    <dsp:sp modelId="{8C4073D2-ABD1-4A8F-A5CA-50D2CD5BAE1D}">
      <dsp:nvSpPr>
        <dsp:cNvPr id="0" name=""/>
        <dsp:cNvSpPr/>
      </dsp:nvSpPr>
      <dsp:spPr>
        <a:xfrm>
          <a:off x="2365248" y="2136280"/>
          <a:ext cx="2660904" cy="101654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Relationship-building</a:t>
          </a:r>
          <a:endParaRPr lang="en-US" sz="2000" kern="1200" dirty="0"/>
        </a:p>
      </dsp:txBody>
      <dsp:txXfrm>
        <a:off x="2414871" y="2185903"/>
        <a:ext cx="2561658" cy="917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502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502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29BD01C9-A3BC-44FA-9FC9-3FDB59EFEA2D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5"/>
            <a:ext cx="5486400" cy="4180522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3935"/>
            <a:ext cx="2971800" cy="464502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935"/>
            <a:ext cx="2971800" cy="464502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82978E57-5C55-47ED-A561-59D3327E9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5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53500" indent="-28980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59231" indent="-231846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22923" indent="-231846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86615" indent="-231846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50307" indent="-2318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014000" indent="-2318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77692" indent="-2318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941384" indent="-2318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DC02B403-EDB6-481C-AC51-0AA3EA36E3E7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US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44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73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5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4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FBEA4-7756-4AE2-B5B5-1E97110524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4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0B94E-C902-4F77-9CA8-2555286EDF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5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0B94E-C902-4F77-9CA8-2555286EDFD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77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5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1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8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5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8E57-5C55-47ED-A561-59D3327E99F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3" y="0"/>
            <a:ext cx="9199563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2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09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7DF3-A623-4A80-80B9-6BA270D8815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0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79FA9-6A35-4B85-8038-4377BFF75A0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7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26AB-F28B-43AC-B62A-191794DF151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3489" name="Rectangle 1"/>
          <p:cNvSpPr>
            <a:spLocks noChangeArrowheads="1"/>
          </p:cNvSpPr>
          <p:nvPr userDrawn="1"/>
        </p:nvSpPr>
        <p:spPr bwMode="auto">
          <a:xfrm>
            <a:off x="1905000" y="31835"/>
            <a:ext cx="7315200" cy="65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Verdana" pitchFamily="34" charset="0"/>
              </a:rPr>
              <a:t>Keeping Up With Demand:</a:t>
            </a:r>
            <a:r>
              <a:rPr lang="en-US" sz="1200" b="1" baseline="0" dirty="0" smtClean="0">
                <a:latin typeface="Verdana" pitchFamily="34" charset="0"/>
              </a:rPr>
              <a:t> </a:t>
            </a:r>
            <a:r>
              <a:rPr lang="en-US" sz="1200" b="1" dirty="0" smtClean="0">
                <a:latin typeface="Verdana" pitchFamily="34" charset="0"/>
              </a:rPr>
              <a:t>Measuring Labor Market Alignment in TAACCCT Programs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i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8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3BB60-61D0-4E7A-A274-2A4F660517F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12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3709F-CD1D-4C60-9EFA-3FF26BFAB60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2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E0D6-2670-4A20-8A14-CD5F47A54BF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1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A1578-4EA5-4B11-BA8C-5F4E5CB1446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7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AB1F-FCE4-40C3-A039-C3971C4D4FB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9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9F283-4752-4FA4-B235-5BDD9730473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3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AC1C1-92A8-4B12-A6E6-D0464EEBE60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0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_units-banner_red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C7267-B25D-4A92-8BC7-1D5CF6843183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77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84858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84858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84858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84858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84858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4858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4858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4858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4858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152400" y="13716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Verdana" pitchFamily="34" charset="0"/>
              </a:rPr>
              <a:t>Keeping Up With Demand: Measuring Labor Market Alignment in TAACCCT Programs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Verdana" pitchFamily="34" charset="0"/>
              </a:rPr>
              <a:t>Michelle Van </a:t>
            </a:r>
            <a:r>
              <a:rPr lang="en-US" sz="2000" dirty="0" err="1" smtClean="0">
                <a:latin typeface="Verdana" pitchFamily="34" charset="0"/>
              </a:rPr>
              <a:t>Noy</a:t>
            </a:r>
            <a:r>
              <a:rPr lang="en-US" sz="2000" dirty="0" smtClean="0">
                <a:latin typeface="Verdana" pitchFamily="34" charset="0"/>
              </a:rPr>
              <a:t> and Jennifer Cleary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Verdana" pitchFamily="34" charset="0"/>
              </a:rPr>
              <a:t>TCI Research Symposium: Evidence of What Works in TAACCCT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Verdana" pitchFamily="34" charset="0"/>
              </a:rPr>
              <a:t>Chicago, IL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Verdana" pitchFamily="34" charset="0"/>
              </a:rPr>
              <a:t>November 10, 2015</a:t>
            </a:r>
          </a:p>
        </p:txBody>
      </p:sp>
    </p:spTree>
    <p:extLst>
      <p:ext uri="{BB962C8B-B14F-4D97-AF65-F5344CB8AC3E}">
        <p14:creationId xmlns:p14="http://schemas.microsoft.com/office/powerpoint/2010/main" val="2520047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3886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Case Study Evaluations:</a:t>
            </a:r>
          </a:p>
          <a:p>
            <a:r>
              <a:rPr lang="en-US" dirty="0" smtClean="0"/>
              <a:t>Case #1 – reforms to multiple workforce programs in a range of fields</a:t>
            </a:r>
          </a:p>
          <a:p>
            <a:r>
              <a:rPr lang="en-US" dirty="0" smtClean="0"/>
              <a:t>Case #2 – reforms to programs in manufacturing and utilities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1447800"/>
            <a:ext cx="403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Data Collection: 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Multiple </a:t>
            </a:r>
            <a:r>
              <a:rPr lang="en-US" sz="2200" dirty="0"/>
              <a:t>site visits including structured interviews of program staff and key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Document reviews of policies, procedures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Observations of program activities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Focus groups with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Use of labor </a:t>
            </a:r>
            <a:r>
              <a:rPr lang="en-US" dirty="0"/>
              <a:t>market data </a:t>
            </a:r>
            <a:endParaRPr lang="en-US" dirty="0" smtClean="0"/>
          </a:p>
          <a:p>
            <a:pPr lvl="1"/>
            <a:r>
              <a:rPr lang="en-US" sz="2200" dirty="0" smtClean="0"/>
              <a:t>to determine focus </a:t>
            </a:r>
            <a:r>
              <a:rPr lang="en-US" sz="2200" dirty="0"/>
              <a:t>for TAACCCT </a:t>
            </a:r>
            <a:r>
              <a:rPr lang="en-US" sz="2200" dirty="0" smtClean="0"/>
              <a:t>programs</a:t>
            </a:r>
          </a:p>
          <a:p>
            <a:pPr lvl="1"/>
            <a:r>
              <a:rPr lang="en-US" sz="2200" dirty="0" smtClean="0"/>
              <a:t>to ensure programs met students wage needs</a:t>
            </a:r>
          </a:p>
          <a:p>
            <a:r>
              <a:rPr lang="en-US" dirty="0" smtClean="0"/>
              <a:t>Use of multiple existing data sources</a:t>
            </a:r>
          </a:p>
          <a:p>
            <a:r>
              <a:rPr lang="en-US" dirty="0" smtClean="0"/>
              <a:t>Gathered direct </a:t>
            </a:r>
            <a:r>
              <a:rPr lang="en-US" dirty="0"/>
              <a:t>information on skill </a:t>
            </a:r>
            <a:r>
              <a:rPr lang="en-US" dirty="0" smtClean="0"/>
              <a:t>demand using substantially different approaches</a:t>
            </a:r>
            <a:endParaRPr lang="en-US" dirty="0"/>
          </a:p>
          <a:p>
            <a:pPr lvl="1"/>
            <a:r>
              <a:rPr lang="en-US" sz="2200" dirty="0" smtClean="0"/>
              <a:t>DACUM vs. one-hour focus groups</a:t>
            </a:r>
          </a:p>
          <a:p>
            <a:r>
              <a:rPr lang="en-US" dirty="0" smtClean="0"/>
              <a:t>Other </a:t>
            </a:r>
            <a:r>
              <a:rPr lang="en-US" dirty="0"/>
              <a:t>information sources </a:t>
            </a:r>
            <a:r>
              <a:rPr lang="en-US" dirty="0" smtClean="0"/>
              <a:t>informed programs including industry </a:t>
            </a:r>
            <a:r>
              <a:rPr lang="en-US" dirty="0"/>
              <a:t>credentials and industry-based </a:t>
            </a:r>
            <a:r>
              <a:rPr lang="en-US" dirty="0" smtClean="0"/>
              <a:t>instructors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LMA Approaches: Data Collection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502470"/>
              </p:ext>
            </p:extLst>
          </p:nvPr>
        </p:nvGraphicFramePr>
        <p:xfrm>
          <a:off x="457200" y="1676400"/>
          <a:ext cx="8115299" cy="2906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7570"/>
                <a:gridCol w="4047729"/>
              </a:tblGrid>
              <a:tr h="478981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Collection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6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kern="50" dirty="0">
                          <a:solidFill>
                            <a:schemeClr val="bg1"/>
                          </a:solidFill>
                          <a:effectLst/>
                        </a:rPr>
                        <a:t>Case #</a:t>
                      </a:r>
                      <a:r>
                        <a:rPr lang="en-US" sz="2000" u="sng" kern="5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en-US" sz="2000" u="sng" kern="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u="sng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kern="5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#2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9579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Used multiple sources of existing data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 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multiple sources of existing data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9578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Conducted in-depth DACUM and employer panels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Conducted one-hour focus groups with employers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4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Incorporation-curricular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Demand-driven program selection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Established </a:t>
            </a:r>
            <a:r>
              <a:rPr lang="en-US" dirty="0"/>
              <a:t>basic admissions criteria and enrollment </a:t>
            </a:r>
            <a:r>
              <a:rPr lang="en-US" dirty="0" smtClean="0"/>
              <a:t>targets</a:t>
            </a:r>
          </a:p>
          <a:p>
            <a:endParaRPr lang="en-US" dirty="0" smtClean="0"/>
          </a:p>
          <a:p>
            <a:r>
              <a:rPr lang="en-US" dirty="0" smtClean="0"/>
              <a:t>Involvement of employer in admissions and instruction</a:t>
            </a:r>
          </a:p>
          <a:p>
            <a:endParaRPr lang="en-US" dirty="0" smtClean="0"/>
          </a:p>
          <a:p>
            <a:r>
              <a:rPr lang="en-US" dirty="0" smtClean="0"/>
              <a:t>Guided instructors to emphasize some topics more </a:t>
            </a:r>
            <a:r>
              <a:rPr lang="en-US" dirty="0"/>
              <a:t>than </a:t>
            </a:r>
            <a:r>
              <a:rPr lang="en-US" dirty="0" smtClean="0"/>
              <a:t>others</a:t>
            </a:r>
          </a:p>
          <a:p>
            <a:endParaRPr lang="en-US" dirty="0" smtClean="0"/>
          </a:p>
          <a:p>
            <a:r>
              <a:rPr lang="en-US" dirty="0" smtClean="0"/>
              <a:t>Efficiently </a:t>
            </a:r>
            <a:r>
              <a:rPr lang="en-US" dirty="0"/>
              <a:t>translating </a:t>
            </a:r>
            <a:r>
              <a:rPr lang="en-US" dirty="0" smtClean="0"/>
              <a:t>detailed data </a:t>
            </a:r>
            <a:r>
              <a:rPr lang="en-US" dirty="0"/>
              <a:t>into curriculum was </a:t>
            </a:r>
            <a:r>
              <a:rPr lang="en-US" dirty="0" smtClean="0"/>
              <a:t>a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LMA Approaches: Incorporation-Curricular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018724"/>
              </p:ext>
            </p:extLst>
          </p:nvPr>
        </p:nvGraphicFramePr>
        <p:xfrm>
          <a:off x="533400" y="1371600"/>
          <a:ext cx="8222679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4950"/>
                <a:gridCol w="4047729"/>
              </a:tblGrid>
              <a:tr h="495300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Incorporation - Curricular</a:t>
                      </a:r>
                      <a:endParaRPr lang="en-US" sz="2000" b="1" kern="5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kern="5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#</a:t>
                      </a:r>
                      <a:r>
                        <a:rPr lang="en-US" sz="2000" b="1" i="0" u="sng" kern="5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000" b="1" i="0" u="sng" kern="5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sng" kern="5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#2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0" u="sng" kern="5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Program selection is demand driven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 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selection is demand driven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DACUM/employer panel input guided instructional focus but challenging to translate into curriculum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curriculum from national and regional employer-recognized certifications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DACUM/employer panel input informed admissions standards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Employers involved in admissions interview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7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Incorporation-co-curricular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Job </a:t>
            </a:r>
            <a:r>
              <a:rPr lang="en-US" dirty="0"/>
              <a:t>shadowing </a:t>
            </a:r>
            <a:r>
              <a:rPr lang="en-US" dirty="0" smtClean="0"/>
              <a:t>to learn about the industry</a:t>
            </a:r>
          </a:p>
          <a:p>
            <a:endParaRPr lang="en-US" dirty="0" smtClean="0"/>
          </a:p>
          <a:p>
            <a:r>
              <a:rPr lang="en-US" dirty="0" smtClean="0"/>
              <a:t>Employer </a:t>
            </a:r>
            <a:r>
              <a:rPr lang="en-US" dirty="0"/>
              <a:t>hosts </a:t>
            </a:r>
            <a:r>
              <a:rPr lang="en-US" dirty="0" smtClean="0"/>
              <a:t>needed guidance for job shadowing </a:t>
            </a:r>
          </a:p>
          <a:p>
            <a:endParaRPr lang="en-US" dirty="0" smtClean="0"/>
          </a:p>
          <a:p>
            <a:r>
              <a:rPr lang="en-US" dirty="0" smtClean="0"/>
              <a:t>Intensive </a:t>
            </a:r>
            <a:r>
              <a:rPr lang="en-US" dirty="0"/>
              <a:t>on the job </a:t>
            </a:r>
            <a:r>
              <a:rPr lang="en-US" dirty="0" smtClean="0"/>
              <a:t>experience</a:t>
            </a:r>
            <a:r>
              <a:rPr lang="en-US" dirty="0"/>
              <a:t> </a:t>
            </a:r>
            <a:r>
              <a:rPr lang="en-US" dirty="0" smtClean="0"/>
              <a:t>requirement - varied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Early involvement </a:t>
            </a:r>
            <a:r>
              <a:rPr lang="en-US" dirty="0"/>
              <a:t>of employers </a:t>
            </a:r>
            <a:r>
              <a:rPr lang="en-US" dirty="0" smtClean="0"/>
              <a:t>in program led </a:t>
            </a:r>
            <a:r>
              <a:rPr lang="en-US" dirty="0"/>
              <a:t>to </a:t>
            </a:r>
            <a:r>
              <a:rPr lang="en-US" dirty="0" smtClean="0"/>
              <a:t>job </a:t>
            </a:r>
            <a:r>
              <a:rPr lang="en-US" dirty="0"/>
              <a:t>offers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Setting expectations </a:t>
            </a:r>
            <a:r>
              <a:rPr lang="en-US" dirty="0"/>
              <a:t>among students was </a:t>
            </a:r>
            <a:r>
              <a:rPr lang="en-US" dirty="0" smtClean="0"/>
              <a:t>a challenge</a:t>
            </a:r>
          </a:p>
          <a:p>
            <a:pPr lvl="1"/>
            <a:r>
              <a:rPr lang="en-US" sz="2200" dirty="0"/>
              <a:t>J</a:t>
            </a:r>
            <a:r>
              <a:rPr lang="en-US" sz="2200" dirty="0" smtClean="0"/>
              <a:t>obs </a:t>
            </a:r>
            <a:r>
              <a:rPr lang="en-US" sz="2200" dirty="0"/>
              <a:t>at wages </a:t>
            </a:r>
            <a:r>
              <a:rPr lang="en-US" sz="2200" dirty="0" smtClean="0"/>
              <a:t>lower than standard </a:t>
            </a:r>
          </a:p>
          <a:p>
            <a:pPr lvl="1"/>
            <a:r>
              <a:rPr lang="en-US" sz="2200" dirty="0" smtClean="0"/>
              <a:t>Students</a:t>
            </a:r>
            <a:r>
              <a:rPr lang="en-US" sz="2200" dirty="0"/>
              <a:t>’ financial needs and prior work </a:t>
            </a:r>
            <a:r>
              <a:rPr lang="en-US" sz="2200" dirty="0" smtClean="0"/>
              <a:t>experience</a:t>
            </a:r>
          </a:p>
          <a:p>
            <a:pPr lvl="1"/>
            <a:r>
              <a:rPr lang="en-US" sz="2000" dirty="0" smtClean="0"/>
              <a:t>Some employers associated the </a:t>
            </a:r>
            <a:r>
              <a:rPr lang="en-US" sz="2000" dirty="0"/>
              <a:t>program were not hiring or had inappropriate working </a:t>
            </a:r>
            <a:r>
              <a:rPr lang="en-US" sz="2000" dirty="0" smtClean="0"/>
              <a:t>conditions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31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LMA Approaches: Incorporation-Co-curricular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692128"/>
              </p:ext>
            </p:extLst>
          </p:nvPr>
        </p:nvGraphicFramePr>
        <p:xfrm>
          <a:off x="533400" y="1371600"/>
          <a:ext cx="8186886" cy="4952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7650"/>
                <a:gridCol w="81507"/>
                <a:gridCol w="4047729"/>
              </a:tblGrid>
              <a:tr h="450273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Incorporation – Co-curricular</a:t>
                      </a:r>
                      <a:endParaRPr lang="en-US" sz="2000" b="1" kern="5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kern="5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#1</a:t>
                      </a:r>
                      <a:endParaRPr lang="en-US" sz="2000" b="1" i="0" u="sng" kern="5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kern="5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#2</a:t>
                      </a:r>
                      <a:endParaRPr lang="en-US" sz="2000" b="1" i="0" u="sng" kern="5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054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Job shadowing integrated in program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 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shadowing integrated in program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90054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Intensive practicum required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 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practicum or internship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135081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Job placement done by program staff, sometimes via job shadowing and practicum experiences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placement done by program staff, sometimes via initial admissions interview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90054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Setting student expectations about jobs was a challenge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Setting student expectations about jobs was a challenge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0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Relationship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Intensive employer involvement in </a:t>
            </a:r>
            <a:r>
              <a:rPr lang="en-US" dirty="0"/>
              <a:t>the data collection and/or incorporation </a:t>
            </a:r>
            <a:r>
              <a:rPr lang="en-US" dirty="0" smtClean="0"/>
              <a:t>process was also </a:t>
            </a:r>
            <a:r>
              <a:rPr lang="en-US" dirty="0"/>
              <a:t>important </a:t>
            </a:r>
            <a:r>
              <a:rPr lang="en-US" dirty="0" smtClean="0"/>
              <a:t>for relationship building</a:t>
            </a:r>
          </a:p>
          <a:p>
            <a:endParaRPr lang="en-US" dirty="0" smtClean="0"/>
          </a:p>
          <a:p>
            <a:r>
              <a:rPr lang="en-US" dirty="0"/>
              <a:t>Multiple staff worked together to make contacts with local employers and gradually build relationships by engaging employers in a range of activities.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approach to building employer relationships vary was centralized rather than disbursed amongst </a:t>
            </a:r>
            <a:r>
              <a:rPr lang="en-US" dirty="0" smtClean="0"/>
              <a:t>instructors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job placement some instructors take an active role in </a:t>
            </a:r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LMA Approaches: Relationship Building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828199"/>
              </p:ext>
            </p:extLst>
          </p:nvPr>
        </p:nvGraphicFramePr>
        <p:xfrm>
          <a:off x="419101" y="1676400"/>
          <a:ext cx="8420099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0342"/>
                <a:gridCol w="4199757"/>
              </a:tblGrid>
              <a:tr h="533400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Building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kern="50" dirty="0">
                          <a:solidFill>
                            <a:schemeClr val="bg1"/>
                          </a:solidFill>
                          <a:effectLst/>
                        </a:rPr>
                        <a:t>Case #</a:t>
                      </a:r>
                      <a:r>
                        <a:rPr lang="en-US" sz="2000" u="sng" kern="5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en-US" sz="2000" u="sng" kern="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u="sng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kern="5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#2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DACUM and employer panels led to relationship building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involvement of employers in admissions and other activities led to relationship building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  <a:tr h="8001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effectLst/>
                        </a:rPr>
                        <a:t>Multiple centralized staff conducted outreach</a:t>
                      </a:r>
                      <a:endParaRPr lang="en-US" sz="2000" kern="5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Centralized staff and local college staff conducted outreach</a:t>
                      </a:r>
                    </a:p>
                  </a:txBody>
                  <a:tcPr marL="56107" marR="56107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26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3837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Preliminary attempt to apply LMA framework to TAACCCT evaluation synthesizes lessons across projects</a:t>
            </a:r>
          </a:p>
          <a:p>
            <a:endParaRPr lang="en-US" dirty="0" smtClean="0"/>
          </a:p>
          <a:p>
            <a:r>
              <a:rPr lang="en-US" dirty="0" smtClean="0"/>
              <a:t>Findings demonstrate that this framework can offer a common language to make sense of commonalities and differences in </a:t>
            </a:r>
            <a:r>
              <a:rPr lang="en-US" dirty="0" smtClean="0"/>
              <a:t>approaches to LMA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Further analysis across other TAACCCT </a:t>
            </a:r>
            <a:r>
              <a:rPr lang="en-US" dirty="0" smtClean="0"/>
              <a:t>projects </a:t>
            </a:r>
            <a:r>
              <a:rPr lang="en-US" dirty="0"/>
              <a:t>may </a:t>
            </a:r>
            <a:r>
              <a:rPr lang="en-US" dirty="0" smtClean="0"/>
              <a:t>offer </a:t>
            </a:r>
            <a:r>
              <a:rPr lang="en-US" dirty="0"/>
              <a:t>deeper insights </a:t>
            </a:r>
            <a:r>
              <a:rPr lang="en-US"/>
              <a:t>into </a:t>
            </a:r>
            <a:r>
              <a:rPr lang="en-US" smtClean="0"/>
              <a:t>LMA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8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  <a:noFill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Increasingly, policy initiatives, including TAACCCT, focus on having colleges align their programs with the needs of the labor market to improve outcomes for employers and students. </a:t>
            </a:r>
          </a:p>
          <a:p>
            <a:endParaRPr lang="en-US" dirty="0" smtClean="0"/>
          </a:p>
          <a:p>
            <a:pPr lvl="1"/>
            <a:r>
              <a:rPr lang="en-US" sz="2200" dirty="0" smtClean="0"/>
              <a:t>However, labor market alignment (LMA) in higher education is a poorly understood concept. </a:t>
            </a:r>
          </a:p>
          <a:p>
            <a:endParaRPr lang="en-US" dirty="0" smtClean="0"/>
          </a:p>
          <a:p>
            <a:pPr lvl="1"/>
            <a:r>
              <a:rPr lang="en-US" sz="2200" dirty="0" smtClean="0"/>
              <a:t>Cleary &amp;Van </a:t>
            </a:r>
            <a:r>
              <a:rPr lang="en-US" sz="2200" dirty="0" err="1" smtClean="0"/>
              <a:t>Noy</a:t>
            </a:r>
            <a:r>
              <a:rPr lang="en-US" sz="2200" dirty="0" smtClean="0"/>
              <a:t> (2014) performed an extensive literature review to develop a framework for understanding LMA. </a:t>
            </a:r>
          </a:p>
          <a:p>
            <a:endParaRPr lang="en-US" dirty="0" smtClean="0"/>
          </a:p>
          <a:p>
            <a:pPr lvl="1"/>
            <a:r>
              <a:rPr lang="en-US" sz="2200" dirty="0" smtClean="0"/>
              <a:t>This paper draws on this framework and, using it as a research lens, applies it to the synthetic analysis of two ongoing TAACCCT process evaluations.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Michelle Van </a:t>
            </a:r>
            <a:r>
              <a:rPr lang="en-US" dirty="0" err="1" smtClean="0"/>
              <a:t>Noy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200" dirty="0"/>
              <a:t>mvannoy@rutgers.edu</a:t>
            </a:r>
          </a:p>
          <a:p>
            <a:pPr marL="0" indent="0">
              <a:buNone/>
            </a:pPr>
            <a:r>
              <a:rPr lang="en-US" dirty="0" smtClean="0"/>
              <a:t>	848-445-4734</a:t>
            </a:r>
          </a:p>
          <a:p>
            <a:endParaRPr lang="en-US" dirty="0"/>
          </a:p>
          <a:p>
            <a:r>
              <a:rPr lang="en-US" dirty="0" smtClean="0"/>
              <a:t>Jennifer Cleary</a:t>
            </a:r>
          </a:p>
          <a:p>
            <a:pPr marL="457200" lvl="1" indent="0">
              <a:buNone/>
            </a:pPr>
            <a:r>
              <a:rPr lang="en-US" sz="2200" dirty="0" smtClean="0"/>
              <a:t>       jcleary@docs.rutgers.edu  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848-445-9291</a:t>
            </a:r>
            <a:endParaRPr lang="en-US" sz="22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paper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828800"/>
          <a:ext cx="8458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Seems like a simple feat of engineering…..yet</a:t>
            </a:r>
            <a:r>
              <a:rPr lang="en-US" dirty="0"/>
              <a:t>, </a:t>
            </a:r>
            <a:r>
              <a:rPr lang="en-US" dirty="0" smtClean="0"/>
              <a:t>alignment </a:t>
            </a:r>
            <a:r>
              <a:rPr lang="en-US" dirty="0"/>
              <a:t>is </a:t>
            </a:r>
            <a:r>
              <a:rPr lang="en-US" dirty="0" smtClean="0"/>
              <a:t>not well understood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80772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9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Characteristics of labor market responsive community colleges, Harmon </a:t>
            </a:r>
            <a:r>
              <a:rPr lang="en-US" altLang="en-US" dirty="0"/>
              <a:t>&amp; </a:t>
            </a:r>
            <a:r>
              <a:rPr lang="en-US" altLang="en-US" dirty="0" err="1"/>
              <a:t>MacAllum</a:t>
            </a:r>
            <a:r>
              <a:rPr lang="en-US" altLang="en-US" dirty="0"/>
              <a:t> (2003) and </a:t>
            </a:r>
            <a:r>
              <a:rPr lang="en-US" altLang="en-US" dirty="0" err="1"/>
              <a:t>MacAllum</a:t>
            </a:r>
            <a:r>
              <a:rPr lang="en-US" altLang="en-US" dirty="0"/>
              <a:t> &amp; Yoder, 2004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Identification of internal and external factors related to community college approaches to alignment, Adams</a:t>
            </a:r>
            <a:r>
              <a:rPr lang="en-US" dirty="0"/>
              <a:t>, Edmonson &amp; Slate (2013)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Broad framework for </a:t>
            </a:r>
            <a:r>
              <a:rPr lang="en-US" dirty="0" smtClean="0"/>
              <a:t>labor market alignment across </a:t>
            </a:r>
            <a:r>
              <a:rPr lang="en-US" dirty="0" smtClean="0"/>
              <a:t>institution types and levels, focused on LMA practices and outcomes, </a:t>
            </a:r>
            <a:r>
              <a:rPr lang="en-US" dirty="0" smtClean="0"/>
              <a:t>      Cleary </a:t>
            </a:r>
            <a:r>
              <a:rPr lang="en-US" dirty="0"/>
              <a:t>&amp;Van Noy (2014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990600"/>
            <a:ext cx="6324600" cy="75895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is Higher Education </a:t>
            </a:r>
            <a:br>
              <a:rPr lang="en-US" sz="3600" dirty="0" smtClean="0"/>
            </a:br>
            <a:r>
              <a:rPr lang="en-US" sz="3600" dirty="0" smtClean="0"/>
              <a:t>Labor Market Alignment?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0"/>
            <a:ext cx="7848600" cy="2057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Activities and outcomes to ensure that higher education institutions graduate </a:t>
            </a:r>
            <a:r>
              <a:rPr lang="en-US" u="sng" dirty="0"/>
              <a:t>the correct numbers of graduates </a:t>
            </a:r>
            <a:r>
              <a:rPr lang="en-US" dirty="0"/>
              <a:t>with the </a:t>
            </a:r>
            <a:r>
              <a:rPr lang="en-US" u="sng" dirty="0"/>
              <a:t>necessary skills for the job market </a:t>
            </a:r>
            <a:r>
              <a:rPr lang="en-US" dirty="0"/>
              <a:t>in a way that supports students’ career goals and is consistent with institutional mission and labor market conditions.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800600"/>
            <a:ext cx="3886200" cy="1200329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Job Vacancy Alignment </a:t>
            </a:r>
            <a:r>
              <a:rPr lang="en-US" sz="2400" dirty="0" smtClean="0"/>
              <a:t>“Getting the numbers right”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4800599"/>
            <a:ext cx="3886200" cy="1200329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Skills Alignment </a:t>
            </a:r>
          </a:p>
          <a:p>
            <a:pPr algn="ctr"/>
            <a:r>
              <a:rPr lang="en-US" sz="2400" dirty="0" smtClean="0"/>
              <a:t>Ensuring competency</a:t>
            </a:r>
          </a:p>
          <a:p>
            <a:pPr algn="ctr"/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770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3152"/>
            <a:ext cx="8534400" cy="1216152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Alignment Can Include Curricular and </a:t>
            </a:r>
            <a:br>
              <a:rPr lang="en-US" sz="3200" dirty="0" smtClean="0"/>
            </a:br>
            <a:r>
              <a:rPr lang="en-US" sz="3200" dirty="0" smtClean="0"/>
              <a:t>Co-Curricular Areas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1854200"/>
          <a:ext cx="8077199" cy="3937000"/>
        </p:xfrm>
        <a:graphic>
          <a:graphicData uri="http://schemas.openxmlformats.org/drawingml/2006/table">
            <a:tbl>
              <a:tblPr/>
              <a:tblGrid>
                <a:gridCol w="5424953"/>
                <a:gridCol w="1326123"/>
                <a:gridCol w="1326123"/>
              </a:tblGrid>
              <a:tr h="11811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Job Vacancy Alignment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Skills Alignment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Curricular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Program selection and enrollment management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Program content and curriculum development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Instructional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&amp; assessment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strategies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Co-Curricular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Work-based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learning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activities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Student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advisement and support services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9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2117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153222" cy="579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94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LMA Processes at work in TAAACCCT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-1371600" y="2743200"/>
          <a:ext cx="7391400" cy="3154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826AB-F28B-43AC-B62A-191794DF151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 smtClean="0"/>
              <a:t>To understand the implementation of LMA, we focus on the three main processes of LMA: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1447800"/>
            <a:ext cx="4038600" cy="4955203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smtClean="0"/>
              <a:t>Research Questions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000" dirty="0" smtClean="0"/>
              <a:t>What approaches to the LMA processes of data collection /validation, incorporation, and relationship building did case study colleges engage in?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To what extent were the case study colleges successful in the implementation of these LMA processes? 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What challenges did the case study colleges encounter with these LMA processes?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_Template">
  <a:themeElements>
    <a:clrScheme name="MAAP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A9600"/>
      </a:accent1>
      <a:accent2>
        <a:srgbClr val="C80000"/>
      </a:accent2>
      <a:accent3>
        <a:srgbClr val="96327D"/>
      </a:accent3>
      <a:accent4>
        <a:srgbClr val="324BFA"/>
      </a:accent4>
      <a:accent5>
        <a:srgbClr val="19AFE1"/>
      </a:accent5>
      <a:accent6>
        <a:srgbClr val="4B9632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U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 13">
        <a:dk1>
          <a:srgbClr val="848589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D21034"/>
        </a:accent2>
        <a:accent3>
          <a:srgbClr val="FFFFFF"/>
        </a:accent3>
        <a:accent4>
          <a:srgbClr val="707174"/>
        </a:accent4>
        <a:accent5>
          <a:srgbClr val="DAEDEF"/>
        </a:accent5>
        <a:accent6>
          <a:srgbClr val="BE0D2E"/>
        </a:accent6>
        <a:hlink>
          <a:srgbClr val="0000FF"/>
        </a:hlink>
        <a:folHlink>
          <a:srgbClr val="CC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1106</Words>
  <Application>Microsoft Office PowerPoint</Application>
  <PresentationFormat>On-screen Show (4:3)</PresentationFormat>
  <Paragraphs>205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Arial</vt:lpstr>
      <vt:lpstr>Calibri</vt:lpstr>
      <vt:lpstr>Times New Roman</vt:lpstr>
      <vt:lpstr>Verdana</vt:lpstr>
      <vt:lpstr>RU_Template</vt:lpstr>
      <vt:lpstr>PowerPoint Presentation</vt:lpstr>
      <vt:lpstr>Introduction</vt:lpstr>
      <vt:lpstr>Goals of this paper</vt:lpstr>
      <vt:lpstr>Seems like a simple feat of engineering…..yet, alignment is not well understood</vt:lpstr>
      <vt:lpstr>Prior Research</vt:lpstr>
      <vt:lpstr>What is Higher Education  Labor Market Alignment?</vt:lpstr>
      <vt:lpstr>   Alignment Can Include Curricular and  Co-Curricular Areas</vt:lpstr>
      <vt:lpstr>PowerPoint Presentation</vt:lpstr>
      <vt:lpstr>Studying LMA Processes at work in TAAACCCT</vt:lpstr>
      <vt:lpstr>Cases and Methods</vt:lpstr>
      <vt:lpstr>Findings: Data Collection</vt:lpstr>
      <vt:lpstr>LMA Approaches: Data Collection</vt:lpstr>
      <vt:lpstr>Findings: Incorporation-curricular</vt:lpstr>
      <vt:lpstr>LMA Approaches: Incorporation-Curricular</vt:lpstr>
      <vt:lpstr>Findings: Incorporation-co-curricular</vt:lpstr>
      <vt:lpstr>LMA Approaches: Incorporation-Co-curricular</vt:lpstr>
      <vt:lpstr>Findings: Relationship Building</vt:lpstr>
      <vt:lpstr>LMA Approaches: Relationship Building</vt:lpstr>
      <vt:lpstr>Conclusions</vt:lpstr>
      <vt:lpstr>Contact Information</vt:lpstr>
    </vt:vector>
  </TitlesOfParts>
  <Company>Rutgers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Lawrence</dc:creator>
  <cp:lastModifiedBy>Michelle</cp:lastModifiedBy>
  <cp:revision>101</cp:revision>
  <cp:lastPrinted>2012-10-12T14:55:37Z</cp:lastPrinted>
  <dcterms:created xsi:type="dcterms:W3CDTF">2012-09-17T17:00:18Z</dcterms:created>
  <dcterms:modified xsi:type="dcterms:W3CDTF">2015-11-07T01:36:34Z</dcterms:modified>
</cp:coreProperties>
</file>