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59" r:id="rId3"/>
    <p:sldId id="269" r:id="rId4"/>
    <p:sldId id="260" r:id="rId5"/>
    <p:sldId id="262" r:id="rId6"/>
    <p:sldId id="263" r:id="rId7"/>
    <p:sldId id="265" r:id="rId8"/>
    <p:sldId id="266" r:id="rId9"/>
    <p:sldId id="26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72" d="100"/>
          <a:sy n="172" d="100"/>
        </p:scale>
        <p:origin x="-120" y="-2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7B9BE1-8F71-4A15-A835-039335B7F06C}"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5B908197-82ED-4FAD-B8AB-4F214F263EEF}">
      <dgm:prSet phldrT="[Text]" custT="1"/>
      <dgm:spPr/>
      <dgm:t>
        <a:bodyPr/>
        <a:lstStyle/>
        <a:p>
          <a:r>
            <a:rPr lang="en-US" sz="3200" dirty="0" smtClean="0"/>
            <a:t>It’s </a:t>
          </a:r>
          <a:r>
            <a:rPr lang="en-US" sz="3200" u="sng" dirty="0" smtClean="0"/>
            <a:t>not</a:t>
          </a:r>
          <a:r>
            <a:rPr lang="en-US" sz="3200" dirty="0" smtClean="0"/>
            <a:t> just about resources. </a:t>
          </a:r>
          <a:endParaRPr lang="en-US" sz="3200" dirty="0"/>
        </a:p>
      </dgm:t>
    </dgm:pt>
    <dgm:pt modelId="{BF005DF8-C2F9-4B44-8EF4-B97E696C5984}" type="parTrans" cxnId="{87C9BD2C-AA06-4B06-9E64-AD07FDCF786E}">
      <dgm:prSet/>
      <dgm:spPr/>
      <dgm:t>
        <a:bodyPr/>
        <a:lstStyle/>
        <a:p>
          <a:endParaRPr lang="en-US"/>
        </a:p>
      </dgm:t>
    </dgm:pt>
    <dgm:pt modelId="{E76EE848-6DC9-4E51-887C-843E61757F24}" type="sibTrans" cxnId="{87C9BD2C-AA06-4B06-9E64-AD07FDCF786E}">
      <dgm:prSet/>
      <dgm:spPr/>
      <dgm:t>
        <a:bodyPr/>
        <a:lstStyle/>
        <a:p>
          <a:endParaRPr lang="en-US"/>
        </a:p>
      </dgm:t>
    </dgm:pt>
    <dgm:pt modelId="{AB7505AB-F7AA-4F59-88E8-80CC3D5EF4E2}">
      <dgm:prSet phldrT="[Text]" custT="1"/>
      <dgm:spPr/>
      <dgm:t>
        <a:bodyPr/>
        <a:lstStyle/>
        <a:p>
          <a:r>
            <a:rPr lang="en-US" sz="3200" dirty="0" smtClean="0"/>
            <a:t>It’s about…</a:t>
          </a:r>
        </a:p>
        <a:p>
          <a:r>
            <a:rPr lang="en-US" sz="3200" dirty="0" smtClean="0"/>
            <a:t>IDEAS &amp; </a:t>
          </a:r>
        </a:p>
        <a:p>
          <a:r>
            <a:rPr lang="en-US" sz="3200" dirty="0" smtClean="0"/>
            <a:t>LEADERSHIP</a:t>
          </a:r>
          <a:endParaRPr lang="en-US" sz="3200" dirty="0"/>
        </a:p>
      </dgm:t>
    </dgm:pt>
    <dgm:pt modelId="{A290C339-14CF-4151-A3FD-E0CB82D63BF5}" type="parTrans" cxnId="{2727EDEB-BBF3-4D85-AA9A-203F5EB7EFCA}">
      <dgm:prSet/>
      <dgm:spPr/>
      <dgm:t>
        <a:bodyPr/>
        <a:lstStyle/>
        <a:p>
          <a:endParaRPr lang="en-US"/>
        </a:p>
      </dgm:t>
    </dgm:pt>
    <dgm:pt modelId="{27B56922-F859-48EC-9306-2BA66E92163D}" type="sibTrans" cxnId="{2727EDEB-BBF3-4D85-AA9A-203F5EB7EFCA}">
      <dgm:prSet/>
      <dgm:spPr/>
      <dgm:t>
        <a:bodyPr/>
        <a:lstStyle/>
        <a:p>
          <a:endParaRPr lang="en-US"/>
        </a:p>
      </dgm:t>
    </dgm:pt>
    <dgm:pt modelId="{820D92E5-4D94-4F36-9B90-6A0FAE390A46}" type="pres">
      <dgm:prSet presAssocID="{997B9BE1-8F71-4A15-A835-039335B7F06C}" presName="diagram" presStyleCnt="0">
        <dgm:presLayoutVars>
          <dgm:dir/>
          <dgm:resizeHandles val="exact"/>
        </dgm:presLayoutVars>
      </dgm:prSet>
      <dgm:spPr/>
      <dgm:t>
        <a:bodyPr/>
        <a:lstStyle/>
        <a:p>
          <a:endParaRPr lang="en-US"/>
        </a:p>
      </dgm:t>
    </dgm:pt>
    <dgm:pt modelId="{5AA9FAC1-B9CB-4361-A12A-340C77E5E369}" type="pres">
      <dgm:prSet presAssocID="{5B908197-82ED-4FAD-B8AB-4F214F263EEF}" presName="arrow" presStyleLbl="node1" presStyleIdx="0" presStyleCnt="2">
        <dgm:presLayoutVars>
          <dgm:bulletEnabled val="1"/>
        </dgm:presLayoutVars>
      </dgm:prSet>
      <dgm:spPr/>
      <dgm:t>
        <a:bodyPr/>
        <a:lstStyle/>
        <a:p>
          <a:endParaRPr lang="en-US"/>
        </a:p>
      </dgm:t>
    </dgm:pt>
    <dgm:pt modelId="{AE0B1679-613A-4119-B1E2-9F3BCD4C1BCE}" type="pres">
      <dgm:prSet presAssocID="{AB7505AB-F7AA-4F59-88E8-80CC3D5EF4E2}" presName="arrow" presStyleLbl="node1" presStyleIdx="1" presStyleCnt="2">
        <dgm:presLayoutVars>
          <dgm:bulletEnabled val="1"/>
        </dgm:presLayoutVars>
      </dgm:prSet>
      <dgm:spPr/>
      <dgm:t>
        <a:bodyPr/>
        <a:lstStyle/>
        <a:p>
          <a:endParaRPr lang="en-US"/>
        </a:p>
      </dgm:t>
    </dgm:pt>
  </dgm:ptLst>
  <dgm:cxnLst>
    <dgm:cxn modelId="{87C9BD2C-AA06-4B06-9E64-AD07FDCF786E}" srcId="{997B9BE1-8F71-4A15-A835-039335B7F06C}" destId="{5B908197-82ED-4FAD-B8AB-4F214F263EEF}" srcOrd="0" destOrd="0" parTransId="{BF005DF8-C2F9-4B44-8EF4-B97E696C5984}" sibTransId="{E76EE848-6DC9-4E51-887C-843E61757F24}"/>
    <dgm:cxn modelId="{0E16FD11-2ACB-924C-B660-025B8EA14AEC}" type="presOf" srcId="{AB7505AB-F7AA-4F59-88E8-80CC3D5EF4E2}" destId="{AE0B1679-613A-4119-B1E2-9F3BCD4C1BCE}" srcOrd="0" destOrd="0" presId="urn:microsoft.com/office/officeart/2005/8/layout/arrow5"/>
    <dgm:cxn modelId="{2727EDEB-BBF3-4D85-AA9A-203F5EB7EFCA}" srcId="{997B9BE1-8F71-4A15-A835-039335B7F06C}" destId="{AB7505AB-F7AA-4F59-88E8-80CC3D5EF4E2}" srcOrd="1" destOrd="0" parTransId="{A290C339-14CF-4151-A3FD-E0CB82D63BF5}" sibTransId="{27B56922-F859-48EC-9306-2BA66E92163D}"/>
    <dgm:cxn modelId="{4B7A0CC6-C66F-0347-A3B0-E4887B475681}" type="presOf" srcId="{5B908197-82ED-4FAD-B8AB-4F214F263EEF}" destId="{5AA9FAC1-B9CB-4361-A12A-340C77E5E369}" srcOrd="0" destOrd="0" presId="urn:microsoft.com/office/officeart/2005/8/layout/arrow5"/>
    <dgm:cxn modelId="{2EBD6E7A-93AF-C347-99C2-F9A1E3275B83}" type="presOf" srcId="{997B9BE1-8F71-4A15-A835-039335B7F06C}" destId="{820D92E5-4D94-4F36-9B90-6A0FAE390A46}" srcOrd="0" destOrd="0" presId="urn:microsoft.com/office/officeart/2005/8/layout/arrow5"/>
    <dgm:cxn modelId="{04F2DE08-228A-444A-B266-23F173B2D7A3}" type="presParOf" srcId="{820D92E5-4D94-4F36-9B90-6A0FAE390A46}" destId="{5AA9FAC1-B9CB-4361-A12A-340C77E5E369}" srcOrd="0" destOrd="0" presId="urn:microsoft.com/office/officeart/2005/8/layout/arrow5"/>
    <dgm:cxn modelId="{3A236297-EE58-054D-8DC5-B3A4A61861DF}" type="presParOf" srcId="{820D92E5-4D94-4F36-9B90-6A0FAE390A46}" destId="{AE0B1679-613A-4119-B1E2-9F3BCD4C1BCE}"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9FAC1-B9CB-4361-A12A-340C77E5E369}">
      <dsp:nvSpPr>
        <dsp:cNvPr id="0" name=""/>
        <dsp:cNvSpPr/>
      </dsp:nvSpPr>
      <dsp:spPr>
        <a:xfrm rot="16200000">
          <a:off x="901" y="96142"/>
          <a:ext cx="4455914" cy="4455914"/>
        </a:xfrm>
        <a:prstGeom prst="downArrow">
          <a:avLst>
            <a:gd name="adj1" fmla="val 50000"/>
            <a:gd name="adj2" fmla="val 35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It’s </a:t>
          </a:r>
          <a:r>
            <a:rPr lang="en-US" sz="3200" u="sng" kern="1200" dirty="0" smtClean="0"/>
            <a:t>not</a:t>
          </a:r>
          <a:r>
            <a:rPr lang="en-US" sz="3200" kern="1200" dirty="0" smtClean="0"/>
            <a:t> just about resources. </a:t>
          </a:r>
          <a:endParaRPr lang="en-US" sz="3200" kern="1200" dirty="0"/>
        </a:p>
      </dsp:txBody>
      <dsp:txXfrm rot="5400000">
        <a:off x="901" y="1210120"/>
        <a:ext cx="3676129" cy="2227957"/>
      </dsp:txXfrm>
    </dsp:sp>
    <dsp:sp modelId="{AE0B1679-613A-4119-B1E2-9F3BCD4C1BCE}">
      <dsp:nvSpPr>
        <dsp:cNvPr id="0" name=""/>
        <dsp:cNvSpPr/>
      </dsp:nvSpPr>
      <dsp:spPr>
        <a:xfrm rot="5400000">
          <a:off x="4687184" y="96142"/>
          <a:ext cx="4455914" cy="4455914"/>
        </a:xfrm>
        <a:prstGeom prst="downArrow">
          <a:avLst>
            <a:gd name="adj1" fmla="val 50000"/>
            <a:gd name="adj2" fmla="val 35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It’s about…</a:t>
          </a:r>
        </a:p>
        <a:p>
          <a:pPr lvl="0" algn="ctr" defTabSz="1422400">
            <a:lnSpc>
              <a:spcPct val="90000"/>
            </a:lnSpc>
            <a:spcBef>
              <a:spcPct val="0"/>
            </a:spcBef>
            <a:spcAft>
              <a:spcPct val="35000"/>
            </a:spcAft>
          </a:pPr>
          <a:r>
            <a:rPr lang="en-US" sz="3200" kern="1200" dirty="0" smtClean="0"/>
            <a:t>IDEAS &amp; </a:t>
          </a:r>
        </a:p>
        <a:p>
          <a:pPr lvl="0" algn="ctr" defTabSz="1422400">
            <a:lnSpc>
              <a:spcPct val="90000"/>
            </a:lnSpc>
            <a:spcBef>
              <a:spcPct val="0"/>
            </a:spcBef>
            <a:spcAft>
              <a:spcPct val="35000"/>
            </a:spcAft>
          </a:pPr>
          <a:r>
            <a:rPr lang="en-US" sz="3200" kern="1200" dirty="0" smtClean="0"/>
            <a:t>LEADERSHIP</a:t>
          </a:r>
          <a:endParaRPr lang="en-US" sz="3200" kern="1200" dirty="0"/>
        </a:p>
      </dsp:txBody>
      <dsp:txXfrm rot="-5400000">
        <a:off x="5466969" y="1210121"/>
        <a:ext cx="3676129" cy="2227957"/>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4BD8D-26F2-5F4C-A840-A59DF1909BD5}" type="datetimeFigureOut">
              <a:rPr lang="en-US" smtClean="0"/>
              <a:t>11/21/13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44D45-6676-EC45-B057-B54C616B1791}" type="slidenum">
              <a:rPr lang="en-US" smtClean="0"/>
              <a:t>‹#›</a:t>
            </a:fld>
            <a:endParaRPr lang="en-US"/>
          </a:p>
        </p:txBody>
      </p:sp>
    </p:spTree>
    <p:extLst>
      <p:ext uri="{BB962C8B-B14F-4D97-AF65-F5344CB8AC3E}">
        <p14:creationId xmlns:p14="http://schemas.microsoft.com/office/powerpoint/2010/main" val="19734110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Trainer Notes</a:t>
            </a:r>
            <a:r>
              <a:rPr lang="en-US" u="none" dirty="0" smtClean="0"/>
              <a:t>: </a:t>
            </a:r>
            <a:r>
              <a:rPr lang="en-US" dirty="0" smtClean="0"/>
              <a:t>So what do we</a:t>
            </a:r>
            <a:r>
              <a:rPr lang="en-US" baseline="0" dirty="0" smtClean="0"/>
              <a:t> need to accomplish with our partnership…… To quote Stephen Covey….”Begin with the End in Mind”.  What do we want to accomplish?  Think hard on that simple question because we will keep coming back to this question.</a:t>
            </a:r>
            <a:endParaRPr lang="en-US" dirty="0" smtClean="0"/>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(Following is the quote from Roger Sanders in my interview with him </a:t>
            </a:r>
            <a:r>
              <a:rPr lang="en-US" baseline="0" dirty="0" smtClean="0"/>
              <a:t>“It’s not just about sharing resources….It is more about ideas and leadership.” – Roger Sanders – VALEES (on PTR video)</a:t>
            </a:r>
          </a:p>
          <a:p>
            <a:endParaRPr lang="en-US" b="1" baseline="0" dirty="0" smtClean="0"/>
          </a:p>
          <a:p>
            <a:r>
              <a:rPr lang="en-US" b="1" baseline="0" dirty="0" smtClean="0"/>
              <a:t>Meld the two – covey and Roger’s quote</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5CD187B-8B65-426B-9BA4-2CFE75A523D6}"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63F02F5-CC63-4B12-8555-BEC6FE28D1A1}" type="slidenum">
              <a:rPr lang="en-US" smtClean="0"/>
              <a:pPr>
                <a:defRPr/>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2A463AD-2214-EE44-AEC9-B8575410AFA0}" type="datetimeFigureOut">
              <a:rPr lang="en-US" smtClean="0"/>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043D5-B271-2C46-BB22-0E355245B032}" type="slidenum">
              <a:rPr lang="en-US" smtClean="0"/>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463AD-2214-EE44-AEC9-B8575410AFA0}" type="datetimeFigureOut">
              <a:rPr lang="en-US" smtClean="0"/>
              <a:t>11/21/13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043D5-B271-2C46-BB22-0E355245B032}" type="slidenum">
              <a:rPr lang="en-US" smtClean="0"/>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2A463AD-2214-EE44-AEC9-B8575410AFA0}" type="datetimeFigureOut">
              <a:rPr lang="en-US" smtClean="0"/>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043D5-B271-2C46-BB22-0E355245B032}" type="slidenum">
              <a:rPr lang="en-US" smtClean="0"/>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B2A463AD-2214-EE44-AEC9-B8575410AFA0}" type="datetimeFigureOut">
              <a:rPr lang="en-US" smtClean="0"/>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043D5-B271-2C46-BB22-0E355245B032}" type="slidenum">
              <a:rPr lang="en-US" smtClean="0"/>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2A463AD-2214-EE44-AEC9-B8575410AFA0}" type="datetimeFigureOut">
              <a:rPr lang="en-US" smtClean="0"/>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043D5-B271-2C46-BB22-0E355245B032}" type="slidenum">
              <a:rPr lang="en-US" smtClean="0"/>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2A463AD-2214-EE44-AEC9-B8575410AFA0}" type="datetimeFigureOut">
              <a:rPr lang="en-US" smtClean="0"/>
              <a:t>11/21/13</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463AD-2214-EE44-AEC9-B8575410AFA0}" type="datetimeFigureOut">
              <a:rPr lang="en-US" smtClean="0"/>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043D5-B271-2C46-BB22-0E355245B032}" type="slidenum">
              <a:rPr lang="en-US" smtClean="0"/>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2A463AD-2214-EE44-AEC9-B8575410AFA0}" type="datetimeFigureOut">
              <a:rPr lang="en-US" smtClean="0"/>
              <a:t>11/21/13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043D5-B271-2C46-BB22-0E355245B032}" type="slidenum">
              <a:rPr lang="en-US" smtClean="0"/>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2A463AD-2214-EE44-AEC9-B8575410AFA0}" type="datetimeFigureOut">
              <a:rPr lang="en-US" smtClean="0"/>
              <a:t>11/21/13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5043D5-B271-2C46-BB22-0E355245B0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2A463AD-2214-EE44-AEC9-B8575410AFA0}" type="datetimeFigureOut">
              <a:rPr lang="en-US" smtClean="0"/>
              <a:t>11/21/13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5043D5-B271-2C46-BB22-0E355245B032}" type="slidenum">
              <a:rPr lang="en-US" smtClean="0"/>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463AD-2214-EE44-AEC9-B8575410AFA0}" type="datetimeFigureOut">
              <a:rPr lang="en-US" smtClean="0"/>
              <a:t>11/21/13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5043D5-B271-2C46-BB22-0E355245B0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463AD-2214-EE44-AEC9-B8575410AFA0}" type="datetimeFigureOut">
              <a:rPr lang="en-US" smtClean="0"/>
              <a:t>11/21/13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043D5-B271-2C46-BB22-0E355245B0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463AD-2214-EE44-AEC9-B8575410AFA0}" type="datetimeFigureOut">
              <a:rPr lang="en-US" smtClean="0"/>
              <a:t>11/21/13</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E5043D5-B271-2C46-BB22-0E355245B03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lpathways.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44" dirty="0" smtClean="0"/>
              <a:t> Partnerships for Programs of Study</a:t>
            </a:r>
            <a:endParaRPr lang="en-US" sz="4444" dirty="0"/>
          </a:p>
        </p:txBody>
      </p:sp>
      <p:sp>
        <p:nvSpPr>
          <p:cNvPr id="3" name="Subtitle 2"/>
          <p:cNvSpPr>
            <a:spLocks noGrp="1"/>
          </p:cNvSpPr>
          <p:nvPr>
            <p:ph type="subTitle" idx="1"/>
          </p:nvPr>
        </p:nvSpPr>
        <p:spPr>
          <a:xfrm>
            <a:off x="3810335" y="3711388"/>
            <a:ext cx="5214793" cy="886968"/>
          </a:xfrm>
        </p:spPr>
        <p:txBody>
          <a:bodyPr>
            <a:normAutofit/>
          </a:bodyPr>
          <a:lstStyle/>
          <a:p>
            <a:endParaRPr lang="en-US" dirty="0" smtClean="0"/>
          </a:p>
        </p:txBody>
      </p:sp>
      <p:sp>
        <p:nvSpPr>
          <p:cNvPr id="4" name="TextBox 3"/>
          <p:cNvSpPr txBox="1"/>
          <p:nvPr/>
        </p:nvSpPr>
        <p:spPr>
          <a:xfrm>
            <a:off x="418011" y="1912926"/>
            <a:ext cx="3938954" cy="769441"/>
          </a:xfrm>
          <a:prstGeom prst="rect">
            <a:avLst/>
          </a:prstGeom>
          <a:noFill/>
        </p:spPr>
        <p:txBody>
          <a:bodyPr wrap="square" rtlCol="0">
            <a:spAutoFit/>
          </a:bodyPr>
          <a:lstStyle/>
          <a:p>
            <a:r>
              <a:rPr lang="en-US" sz="4400" dirty="0" smtClean="0"/>
              <a:t>PARTNERSHIPS</a:t>
            </a:r>
            <a:endParaRPr lang="en-US" sz="4400" dirty="0"/>
          </a:p>
        </p:txBody>
      </p:sp>
      <p:sp>
        <p:nvSpPr>
          <p:cNvPr id="6" name="TextBox 5"/>
          <p:cNvSpPr txBox="1"/>
          <p:nvPr/>
        </p:nvSpPr>
        <p:spPr>
          <a:xfrm>
            <a:off x="659172" y="5674478"/>
            <a:ext cx="3458023" cy="646331"/>
          </a:xfrm>
          <a:prstGeom prst="rect">
            <a:avLst/>
          </a:prstGeom>
          <a:noFill/>
        </p:spPr>
        <p:txBody>
          <a:bodyPr wrap="none" rtlCol="0">
            <a:spAutoFit/>
          </a:bodyPr>
          <a:lstStyle/>
          <a:p>
            <a:r>
              <a:rPr lang="en-US" dirty="0" smtClean="0"/>
              <a:t>Pathway Resource Center Webinar</a:t>
            </a:r>
          </a:p>
          <a:p>
            <a:r>
              <a:rPr lang="en-US" dirty="0" smtClean="0"/>
              <a:t>December 9, 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Partnerships?</a:t>
            </a:r>
            <a:endParaRPr lang="en-US" dirty="0"/>
          </a:p>
        </p:txBody>
      </p:sp>
      <p:sp>
        <p:nvSpPr>
          <p:cNvPr id="4" name="Content Placeholder 3"/>
          <p:cNvSpPr>
            <a:spLocks noGrp="1"/>
          </p:cNvSpPr>
          <p:nvPr>
            <p:ph sz="half" idx="1"/>
          </p:nvPr>
        </p:nvSpPr>
        <p:spPr>
          <a:xfrm>
            <a:off x="457200" y="2057401"/>
            <a:ext cx="3931920" cy="4211852"/>
          </a:xfrm>
        </p:spPr>
        <p:txBody>
          <a:bodyPr>
            <a:normAutofit fontScale="92500" lnSpcReduction="20000"/>
          </a:bodyPr>
          <a:lstStyle/>
          <a:p>
            <a:r>
              <a:rPr lang="en-US" sz="2595" dirty="0" smtClean="0"/>
              <a:t>  Student Perspective</a:t>
            </a:r>
          </a:p>
          <a:p>
            <a:pPr>
              <a:buNone/>
            </a:pPr>
            <a:r>
              <a:rPr lang="en-US" dirty="0" smtClean="0"/>
              <a:t>         Ed. pathway that includes </a:t>
            </a:r>
          </a:p>
          <a:p>
            <a:pPr>
              <a:buNone/>
            </a:pPr>
            <a:r>
              <a:rPr lang="en-US" dirty="0" smtClean="0"/>
              <a:t>         more than one institution</a:t>
            </a:r>
          </a:p>
          <a:p>
            <a:pPr>
              <a:buNone/>
            </a:pPr>
            <a:endParaRPr lang="en-US" dirty="0" smtClean="0"/>
          </a:p>
          <a:p>
            <a:r>
              <a:rPr lang="en-US" sz="2595" dirty="0" smtClean="0"/>
              <a:t>  Supporting Student </a:t>
            </a:r>
          </a:p>
          <a:p>
            <a:pPr>
              <a:buNone/>
            </a:pPr>
            <a:r>
              <a:rPr lang="en-US" sz="2595" dirty="0" smtClean="0"/>
              <a:t>       Success – </a:t>
            </a:r>
            <a:r>
              <a:rPr lang="en-US" dirty="0" smtClean="0"/>
              <a:t>more than books </a:t>
            </a:r>
          </a:p>
          <a:p>
            <a:pPr>
              <a:buNone/>
            </a:pPr>
            <a:r>
              <a:rPr lang="en-US" dirty="0" smtClean="0"/>
              <a:t>         and instruction</a:t>
            </a:r>
          </a:p>
          <a:p>
            <a:pPr>
              <a:buNone/>
            </a:pPr>
            <a:endParaRPr lang="en-US" dirty="0" smtClean="0"/>
          </a:p>
          <a:p>
            <a:r>
              <a:rPr lang="en-US" sz="2595" dirty="0" smtClean="0"/>
              <a:t>  Joint Curriculum </a:t>
            </a:r>
            <a:r>
              <a:rPr lang="en-US" dirty="0" smtClean="0"/>
              <a:t>between </a:t>
            </a:r>
          </a:p>
          <a:p>
            <a:pPr>
              <a:buNone/>
            </a:pPr>
            <a:r>
              <a:rPr lang="en-US" dirty="0" smtClean="0"/>
              <a:t>         secondary and postsecondary;  </a:t>
            </a:r>
          </a:p>
          <a:p>
            <a:pPr>
              <a:buNone/>
            </a:pPr>
            <a:r>
              <a:rPr lang="en-US" dirty="0" smtClean="0"/>
              <a:t>         State-level agreement to share</a:t>
            </a:r>
          </a:p>
          <a:p>
            <a:pPr>
              <a:buNone/>
            </a:pPr>
            <a:r>
              <a:rPr lang="en-US" dirty="0" smtClean="0"/>
              <a:t>         data; Learning Exchanges;   </a:t>
            </a:r>
          </a:p>
          <a:p>
            <a:pPr>
              <a:buNone/>
            </a:pPr>
            <a:r>
              <a:rPr lang="en-US" dirty="0" smtClean="0"/>
              <a:t>         IPIC;</a:t>
            </a:r>
            <a:endParaRPr lang="en-US" dirty="0"/>
          </a:p>
        </p:txBody>
      </p:sp>
      <p:sp>
        <p:nvSpPr>
          <p:cNvPr id="5" name="Content Placeholder 4"/>
          <p:cNvSpPr>
            <a:spLocks noGrp="1"/>
          </p:cNvSpPr>
          <p:nvPr>
            <p:ph sz="half" idx="2"/>
          </p:nvPr>
        </p:nvSpPr>
        <p:spPr/>
        <p:txBody>
          <a:bodyPr>
            <a:normAutofit fontScale="92500" lnSpcReduction="20000"/>
          </a:bodyPr>
          <a:lstStyle/>
          <a:p>
            <a:r>
              <a:rPr lang="en-US" sz="2595" dirty="0" smtClean="0"/>
              <a:t>POS Principle 1:  Leadership, Organization and Support</a:t>
            </a:r>
          </a:p>
          <a:p>
            <a:pPr>
              <a:buNone/>
            </a:pPr>
            <a:endParaRPr lang="en-US" dirty="0" smtClean="0"/>
          </a:p>
          <a:p>
            <a:pPr>
              <a:buNone/>
            </a:pPr>
            <a:r>
              <a:rPr lang="en-US" dirty="0" smtClean="0"/>
              <a:t>       </a:t>
            </a:r>
            <a:r>
              <a:rPr lang="en-US" sz="2595" dirty="0" smtClean="0"/>
              <a:t>Programs of Study are developed, supported, and led with guidance from collaborative partners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to Developing a Partnership</a:t>
            </a:r>
            <a:endParaRPr lang="en-US" dirty="0"/>
          </a:p>
        </p:txBody>
      </p:sp>
      <p:sp>
        <p:nvSpPr>
          <p:cNvPr id="3" name="Content Placeholder 2"/>
          <p:cNvSpPr>
            <a:spLocks noGrp="1"/>
          </p:cNvSpPr>
          <p:nvPr>
            <p:ph idx="1"/>
          </p:nvPr>
        </p:nvSpPr>
        <p:spPr/>
        <p:txBody>
          <a:bodyPr/>
          <a:lstStyle/>
          <a:p>
            <a:r>
              <a:rPr lang="en-US" dirty="0" smtClean="0"/>
              <a:t>Set Partnership Goals and Outcomes</a:t>
            </a:r>
          </a:p>
          <a:p>
            <a:r>
              <a:rPr lang="en-US" dirty="0" smtClean="0"/>
              <a:t>Identify Partners</a:t>
            </a:r>
          </a:p>
          <a:p>
            <a:r>
              <a:rPr lang="en-US" dirty="0" smtClean="0"/>
              <a:t>Define Governance Structure</a:t>
            </a:r>
          </a:p>
          <a:p>
            <a:r>
              <a:rPr lang="en-US" dirty="0" smtClean="0"/>
              <a:t>Operate the Partnership</a:t>
            </a:r>
          </a:p>
          <a:p>
            <a:r>
              <a:rPr lang="en-US" dirty="0" smtClean="0"/>
              <a:t>Evaluate the Partnership</a:t>
            </a:r>
          </a:p>
          <a:p>
            <a:r>
              <a:rPr lang="en-US" dirty="0" smtClean="0"/>
              <a:t>Sustain the Partnership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400" i="1" dirty="0" smtClean="0"/>
              <a:t>Begin with the End in Mind</a:t>
            </a:r>
            <a:endParaRPr lang="en-US" dirty="0"/>
          </a:p>
        </p:txBody>
      </p:sp>
      <p:sp>
        <p:nvSpPr>
          <p:cNvPr id="3" name="Content Placeholder 2"/>
          <p:cNvSpPr>
            <a:spLocks noGrp="1"/>
          </p:cNvSpPr>
          <p:nvPr>
            <p:ph idx="1"/>
          </p:nvPr>
        </p:nvSpPr>
        <p:spPr/>
        <p:txBody>
          <a:bodyPr/>
          <a:lstStyle/>
          <a:p>
            <a:pPr algn="ctr">
              <a:buNone/>
            </a:pPr>
            <a:endParaRPr lang="en-US" dirty="0"/>
          </a:p>
        </p:txBody>
      </p:sp>
      <p:graphicFrame>
        <p:nvGraphicFramePr>
          <p:cNvPr id="4" name="Diagram 3"/>
          <p:cNvGraphicFramePr/>
          <p:nvPr/>
        </p:nvGraphicFramePr>
        <p:xfrm>
          <a:off x="0" y="1981200"/>
          <a:ext cx="9144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2"/>
          <p:cNvSpPr txBox="1">
            <a:spLocks noChangeArrowheads="1"/>
          </p:cNvSpPr>
          <p:nvPr/>
        </p:nvSpPr>
        <p:spPr bwMode="auto">
          <a:xfrm>
            <a:off x="228601" y="685800"/>
            <a:ext cx="1828800" cy="5334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Orientation</a:t>
            </a:r>
          </a:p>
          <a:p>
            <a:pPr algn="ctr">
              <a:spcAft>
                <a:spcPts val="0"/>
              </a:spcAft>
              <a:defRPr/>
            </a:pPr>
            <a:r>
              <a:rPr lang="en-US" sz="1100" b="1" dirty="0" smtClean="0">
                <a:solidFill>
                  <a:srgbClr val="000000"/>
                </a:solidFill>
                <a:latin typeface="+mn-lt"/>
              </a:rPr>
              <a:t>e.g. Middle &amp; High School</a:t>
            </a:r>
            <a:r>
              <a:rPr lang="en-US" sz="1100" b="1" dirty="0" smtClean="0">
                <a:latin typeface="+mn-lt"/>
              </a:rPr>
              <a:t> </a:t>
            </a:r>
            <a:endParaRPr lang="en-US" sz="1100" b="1" dirty="0">
              <a:latin typeface="+mn-lt"/>
            </a:endParaRPr>
          </a:p>
        </p:txBody>
      </p:sp>
      <p:sp>
        <p:nvSpPr>
          <p:cNvPr id="25" name="Text Box 2"/>
          <p:cNvSpPr txBox="1">
            <a:spLocks noChangeArrowheads="1"/>
          </p:cNvSpPr>
          <p:nvPr/>
        </p:nvSpPr>
        <p:spPr bwMode="auto">
          <a:xfrm>
            <a:off x="2114385" y="685800"/>
            <a:ext cx="1828800" cy="5334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Pathways</a:t>
            </a:r>
          </a:p>
          <a:p>
            <a:pPr algn="ctr">
              <a:spcAft>
                <a:spcPts val="0"/>
              </a:spcAft>
              <a:defRPr/>
            </a:pPr>
            <a:r>
              <a:rPr lang="en-US" sz="1100" b="1" dirty="0" smtClean="0">
                <a:solidFill>
                  <a:srgbClr val="000000"/>
                </a:solidFill>
                <a:latin typeface="+mn-lt"/>
              </a:rPr>
              <a:t>e.g. High School</a:t>
            </a:r>
            <a:endParaRPr lang="en-US" sz="1100" b="1" dirty="0">
              <a:solidFill>
                <a:srgbClr val="000000"/>
              </a:solidFill>
              <a:latin typeface="+mn-lt"/>
            </a:endParaRPr>
          </a:p>
        </p:txBody>
      </p:sp>
      <p:sp>
        <p:nvSpPr>
          <p:cNvPr id="19" name="Text Box 2"/>
          <p:cNvSpPr txBox="1">
            <a:spLocks noChangeArrowheads="1"/>
          </p:cNvSpPr>
          <p:nvPr/>
        </p:nvSpPr>
        <p:spPr bwMode="auto">
          <a:xfrm>
            <a:off x="0" y="0"/>
            <a:ext cx="8915400" cy="5334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p>
            <a:pPr algn="ctr">
              <a:spcAft>
                <a:spcPts val="1000"/>
              </a:spcAft>
              <a:defRPr/>
            </a:pPr>
            <a:r>
              <a:rPr lang="en-US" sz="2000" b="1" dirty="0" smtClean="0">
                <a:solidFill>
                  <a:srgbClr val="000000"/>
                </a:solidFill>
                <a:latin typeface="+mn-lt"/>
              </a:rPr>
              <a:t>Manufacturing Career Cluster </a:t>
            </a:r>
            <a:endParaRPr lang="en-US" sz="2000" b="1" dirty="0">
              <a:solidFill>
                <a:srgbClr val="000000"/>
              </a:solidFill>
              <a:latin typeface="+mn-lt"/>
            </a:endParaRPr>
          </a:p>
        </p:txBody>
      </p:sp>
      <p:sp>
        <p:nvSpPr>
          <p:cNvPr id="20" name="Text Box 2"/>
          <p:cNvSpPr txBox="1">
            <a:spLocks noChangeArrowheads="1"/>
          </p:cNvSpPr>
          <p:nvPr/>
        </p:nvSpPr>
        <p:spPr bwMode="auto">
          <a:xfrm>
            <a:off x="228601" y="1371600"/>
            <a:ext cx="1828800" cy="8382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spcAft>
                <a:spcPts val="0"/>
              </a:spcAft>
              <a:defRPr/>
            </a:pPr>
            <a:r>
              <a:rPr lang="en-US" sz="1400" b="1" dirty="0" smtClean="0">
                <a:latin typeface="+mn-lt"/>
              </a:rPr>
              <a:t>Technology Orientation</a:t>
            </a:r>
          </a:p>
          <a:p>
            <a:pPr algn="ctr">
              <a:spcAft>
                <a:spcPts val="0"/>
              </a:spcAft>
              <a:defRPr/>
            </a:pPr>
            <a:r>
              <a:rPr lang="en-US" sz="1100" b="1" dirty="0" smtClean="0">
                <a:latin typeface="+mn-lt"/>
              </a:rPr>
              <a:t>Courses    WBL    Credentials</a:t>
            </a:r>
          </a:p>
        </p:txBody>
      </p:sp>
      <p:sp>
        <p:nvSpPr>
          <p:cNvPr id="21" name="Text Box 2"/>
          <p:cNvSpPr txBox="1">
            <a:spLocks noChangeArrowheads="1"/>
          </p:cNvSpPr>
          <p:nvPr/>
        </p:nvSpPr>
        <p:spPr bwMode="auto">
          <a:xfrm>
            <a:off x="4191000" y="685800"/>
            <a:ext cx="3581400" cy="5334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Postsecondary Education and Training</a:t>
            </a:r>
          </a:p>
          <a:p>
            <a:pPr algn="ctr">
              <a:spcAft>
                <a:spcPts val="0"/>
              </a:spcAft>
              <a:defRPr/>
            </a:pPr>
            <a:r>
              <a:rPr lang="en-US" sz="1100" b="1" dirty="0" smtClean="0">
                <a:solidFill>
                  <a:srgbClr val="000000"/>
                </a:solidFill>
                <a:latin typeface="+mn-lt"/>
              </a:rPr>
              <a:t>Bridge    Associates &amp; Certificate    Bachelors     Graduate</a:t>
            </a:r>
            <a:endParaRPr lang="en-US" sz="1100" b="1" dirty="0">
              <a:solidFill>
                <a:srgbClr val="000000"/>
              </a:solidFill>
              <a:latin typeface="+mn-lt"/>
            </a:endParaRPr>
          </a:p>
        </p:txBody>
      </p:sp>
      <p:sp>
        <p:nvSpPr>
          <p:cNvPr id="24" name="Text Box 2"/>
          <p:cNvSpPr txBox="1">
            <a:spLocks noChangeArrowheads="1"/>
          </p:cNvSpPr>
          <p:nvPr/>
        </p:nvSpPr>
        <p:spPr bwMode="auto">
          <a:xfrm>
            <a:off x="2209801" y="1371600"/>
            <a:ext cx="1828800" cy="12192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spcAft>
                <a:spcPts val="0"/>
              </a:spcAft>
              <a:defRPr/>
            </a:pPr>
            <a:r>
              <a:rPr lang="en-US" sz="1200" b="1" dirty="0" smtClean="0">
                <a:latin typeface="+mn-lt"/>
              </a:rPr>
              <a:t>Manufacturing Production Process Development</a:t>
            </a:r>
          </a:p>
          <a:p>
            <a:pPr algn="ctr">
              <a:spcAft>
                <a:spcPts val="0"/>
              </a:spcAft>
              <a:defRPr/>
            </a:pPr>
            <a:r>
              <a:rPr lang="en-US" sz="1100" b="1" dirty="0" smtClean="0">
                <a:latin typeface="+mn-lt"/>
              </a:rPr>
              <a:t>Courses    WBL    Credentials</a:t>
            </a:r>
          </a:p>
          <a:p>
            <a:pPr algn="ctr">
              <a:spcAft>
                <a:spcPts val="0"/>
              </a:spcAft>
              <a:defRPr/>
            </a:pPr>
            <a:r>
              <a:rPr lang="en-US" sz="1100" b="1" dirty="0" smtClean="0">
                <a:latin typeface="+mn-lt"/>
              </a:rPr>
              <a:t>(Shared Pathway: See selections in Energy, TDL, A&amp;C, &amp; R&amp;D Clusters)</a:t>
            </a:r>
            <a:endParaRPr lang="en-US" sz="1100" b="1" dirty="0">
              <a:latin typeface="+mn-lt"/>
            </a:endParaRPr>
          </a:p>
        </p:txBody>
      </p:sp>
      <p:sp>
        <p:nvSpPr>
          <p:cNvPr id="31" name="Text Box 2"/>
          <p:cNvSpPr txBox="1">
            <a:spLocks noChangeArrowheads="1"/>
          </p:cNvSpPr>
          <p:nvPr/>
        </p:nvSpPr>
        <p:spPr bwMode="auto">
          <a:xfrm>
            <a:off x="4191000" y="1371600"/>
            <a:ext cx="3581400" cy="762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spcAft>
                <a:spcPts val="0"/>
              </a:spcAft>
              <a:defRPr/>
            </a:pPr>
            <a:r>
              <a:rPr lang="en-US" sz="1400" b="1" dirty="0" smtClean="0">
                <a:latin typeface="+mn-lt"/>
              </a:rPr>
              <a:t>Manufacturing Production Process Development</a:t>
            </a:r>
          </a:p>
          <a:p>
            <a:pPr algn="ctr">
              <a:spcAft>
                <a:spcPts val="0"/>
              </a:spcAft>
              <a:defRPr/>
            </a:pPr>
            <a:r>
              <a:rPr lang="en-US" sz="1100" b="1" dirty="0" smtClean="0">
                <a:latin typeface="+mn-lt"/>
              </a:rPr>
              <a:t>Courses    WBL    Credentials</a:t>
            </a:r>
            <a:endParaRPr lang="en-US" sz="1100" b="1" dirty="0">
              <a:latin typeface="+mn-lt"/>
            </a:endParaRPr>
          </a:p>
        </p:txBody>
      </p:sp>
      <p:sp>
        <p:nvSpPr>
          <p:cNvPr id="37" name="Text Box 2"/>
          <p:cNvSpPr txBox="1">
            <a:spLocks noChangeArrowheads="1"/>
          </p:cNvSpPr>
          <p:nvPr/>
        </p:nvSpPr>
        <p:spPr bwMode="auto">
          <a:xfrm>
            <a:off x="2209801" y="2666999"/>
            <a:ext cx="1828800" cy="1295402"/>
          </a:xfrm>
          <a:prstGeom prst="rect">
            <a:avLst/>
          </a:prstGeom>
          <a:gradFill rotWithShape="0">
            <a:gsLst>
              <a:gs pos="0">
                <a:srgbClr val="FFEFD1"/>
              </a:gs>
              <a:gs pos="64999">
                <a:srgbClr val="F0EBD5"/>
              </a:gs>
              <a:gs pos="100000">
                <a:srgbClr val="D1C39F"/>
              </a:gs>
            </a:gsLst>
            <a:lin ang="5400000" scaled="0"/>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Production</a:t>
            </a:r>
          </a:p>
          <a:p>
            <a:pPr algn="ctr">
              <a:spcAft>
                <a:spcPts val="0"/>
              </a:spcAft>
              <a:defRPr/>
            </a:pPr>
            <a:r>
              <a:rPr lang="en-US" sz="1100" b="1" dirty="0" smtClean="0">
                <a:solidFill>
                  <a:srgbClr val="000000"/>
                </a:solidFill>
                <a:latin typeface="+mn-lt"/>
              </a:rPr>
              <a:t>Courses    WBL    Credentials</a:t>
            </a:r>
            <a:endParaRPr lang="en-US" sz="1100" b="1" dirty="0">
              <a:solidFill>
                <a:srgbClr val="000000"/>
              </a:solidFill>
              <a:latin typeface="+mn-lt"/>
            </a:endParaRPr>
          </a:p>
        </p:txBody>
      </p:sp>
      <p:sp>
        <p:nvSpPr>
          <p:cNvPr id="38" name="Text Box 2"/>
          <p:cNvSpPr txBox="1">
            <a:spLocks noChangeArrowheads="1"/>
          </p:cNvSpPr>
          <p:nvPr/>
        </p:nvSpPr>
        <p:spPr bwMode="auto">
          <a:xfrm>
            <a:off x="2209801" y="4114800"/>
            <a:ext cx="1828800" cy="1219200"/>
          </a:xfrm>
          <a:prstGeom prst="rect">
            <a:avLst/>
          </a:prstGeom>
          <a:gradFill rotWithShape="0">
            <a:gsLst>
              <a:gs pos="0">
                <a:srgbClr val="FFEFD1"/>
              </a:gs>
              <a:gs pos="64999">
                <a:srgbClr val="F0EBD5"/>
              </a:gs>
              <a:gs pos="100000">
                <a:srgbClr val="D1C39F"/>
              </a:gs>
            </a:gsLst>
            <a:lin ang="5400000" scaled="0"/>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Automation</a:t>
            </a:r>
          </a:p>
          <a:p>
            <a:pPr algn="ctr">
              <a:spcAft>
                <a:spcPts val="0"/>
              </a:spcAft>
              <a:defRPr/>
            </a:pPr>
            <a:r>
              <a:rPr lang="en-US" sz="1100" b="1" dirty="0" smtClean="0">
                <a:solidFill>
                  <a:srgbClr val="000000"/>
                </a:solidFill>
                <a:latin typeface="+mn-lt"/>
              </a:rPr>
              <a:t>Courses    WBL    Credentials</a:t>
            </a:r>
          </a:p>
          <a:p>
            <a:pPr algn="ctr">
              <a:spcAft>
                <a:spcPts val="0"/>
              </a:spcAft>
              <a:defRPr/>
            </a:pPr>
            <a:r>
              <a:rPr lang="en-US" sz="1100" b="1" dirty="0" smtClean="0">
                <a:solidFill>
                  <a:srgbClr val="000000"/>
                </a:solidFill>
                <a:latin typeface="+mn-lt"/>
              </a:rPr>
              <a:t>(Shared Pathway: See selections in MFG, Energy, IT, and TDL Clusters</a:t>
            </a:r>
            <a:r>
              <a:rPr lang="en-US" sz="1100" b="1" dirty="0" smtClean="0">
                <a:latin typeface="+mn-lt"/>
              </a:rPr>
              <a:t>)</a:t>
            </a:r>
          </a:p>
        </p:txBody>
      </p:sp>
      <p:sp>
        <p:nvSpPr>
          <p:cNvPr id="39" name="Text Box 2"/>
          <p:cNvSpPr txBox="1">
            <a:spLocks noChangeArrowheads="1"/>
          </p:cNvSpPr>
          <p:nvPr/>
        </p:nvSpPr>
        <p:spPr bwMode="auto">
          <a:xfrm>
            <a:off x="2209801" y="5486400"/>
            <a:ext cx="1828800" cy="1219200"/>
          </a:xfrm>
          <a:prstGeom prst="rect">
            <a:avLst/>
          </a:prstGeom>
          <a:gradFill rotWithShape="0">
            <a:gsLst>
              <a:gs pos="0">
                <a:srgbClr val="FFEFD1"/>
              </a:gs>
              <a:gs pos="64999">
                <a:srgbClr val="F0EBD5"/>
              </a:gs>
              <a:gs pos="100000">
                <a:srgbClr val="D1C39F"/>
              </a:gs>
            </a:gsLst>
            <a:lin ang="5400000" scaled="0"/>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Logistics &amp; Inventory Control</a:t>
            </a:r>
          </a:p>
          <a:p>
            <a:pPr algn="ctr">
              <a:spcAft>
                <a:spcPts val="0"/>
              </a:spcAft>
              <a:defRPr/>
            </a:pPr>
            <a:r>
              <a:rPr lang="en-US" sz="1100" b="1" dirty="0" smtClean="0">
                <a:solidFill>
                  <a:srgbClr val="000000"/>
                </a:solidFill>
                <a:latin typeface="+mn-lt"/>
              </a:rPr>
              <a:t>Courses    WBL    Credentials</a:t>
            </a:r>
          </a:p>
          <a:p>
            <a:pPr algn="ctr">
              <a:spcAft>
                <a:spcPts val="0"/>
              </a:spcAft>
              <a:defRPr/>
            </a:pPr>
            <a:r>
              <a:rPr lang="en-US" sz="1100" b="1" dirty="0" smtClean="0">
                <a:solidFill>
                  <a:srgbClr val="000000"/>
                </a:solidFill>
                <a:latin typeface="+mn-lt"/>
              </a:rPr>
              <a:t>(Shared Pathway: See selections in MFG Cluster</a:t>
            </a:r>
            <a:r>
              <a:rPr lang="en-US" sz="1100" b="1" dirty="0" smtClean="0">
                <a:latin typeface="+mn-lt"/>
              </a:rPr>
              <a:t>)</a:t>
            </a:r>
            <a:endParaRPr lang="en-US" sz="1100" b="1" dirty="0">
              <a:latin typeface="+mn-lt"/>
            </a:endParaRPr>
          </a:p>
        </p:txBody>
      </p:sp>
      <p:sp>
        <p:nvSpPr>
          <p:cNvPr id="41" name="Text Box 2"/>
          <p:cNvSpPr txBox="1">
            <a:spLocks noChangeArrowheads="1"/>
          </p:cNvSpPr>
          <p:nvPr/>
        </p:nvSpPr>
        <p:spPr bwMode="auto">
          <a:xfrm>
            <a:off x="4191000" y="2286000"/>
            <a:ext cx="3581400" cy="762000"/>
          </a:xfrm>
          <a:prstGeom prst="rect">
            <a:avLst/>
          </a:prstGeom>
          <a:gradFill rotWithShape="0">
            <a:gsLst>
              <a:gs pos="0">
                <a:srgbClr val="FFEFD1"/>
              </a:gs>
              <a:gs pos="64999">
                <a:srgbClr val="F0EBD5"/>
              </a:gs>
              <a:gs pos="100000">
                <a:srgbClr val="D1C39F"/>
              </a:gs>
            </a:gsLst>
            <a:lin ang="5400000" scaled="0"/>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Production</a:t>
            </a:r>
          </a:p>
          <a:p>
            <a:pPr algn="ctr">
              <a:spcAft>
                <a:spcPts val="0"/>
              </a:spcAft>
              <a:defRPr/>
            </a:pPr>
            <a:r>
              <a:rPr lang="en-US" sz="1100" b="1" dirty="0" smtClean="0">
                <a:solidFill>
                  <a:srgbClr val="000000"/>
                </a:solidFill>
                <a:latin typeface="+mn-lt"/>
              </a:rPr>
              <a:t>Courses    WBL    Credentials</a:t>
            </a:r>
            <a:endParaRPr lang="en-US" sz="1100" b="1" dirty="0">
              <a:solidFill>
                <a:srgbClr val="000000"/>
              </a:solidFill>
              <a:latin typeface="+mn-lt"/>
            </a:endParaRPr>
          </a:p>
        </p:txBody>
      </p:sp>
      <p:sp>
        <p:nvSpPr>
          <p:cNvPr id="43" name="Text Box 2"/>
          <p:cNvSpPr txBox="1">
            <a:spLocks noChangeArrowheads="1"/>
          </p:cNvSpPr>
          <p:nvPr/>
        </p:nvSpPr>
        <p:spPr bwMode="auto">
          <a:xfrm>
            <a:off x="4191000" y="3200400"/>
            <a:ext cx="3581400" cy="762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spcAft>
                <a:spcPts val="0"/>
              </a:spcAft>
              <a:defRPr/>
            </a:pPr>
            <a:r>
              <a:rPr lang="en-US" sz="1400" b="1" dirty="0" smtClean="0">
                <a:latin typeface="+mn-lt"/>
              </a:rPr>
              <a:t>Maintenance, Installation &amp; Repair</a:t>
            </a:r>
          </a:p>
          <a:p>
            <a:pPr algn="ctr">
              <a:spcAft>
                <a:spcPts val="0"/>
              </a:spcAft>
              <a:defRPr/>
            </a:pPr>
            <a:r>
              <a:rPr lang="en-US" sz="1100" b="1" dirty="0" smtClean="0">
                <a:latin typeface="+mn-lt"/>
              </a:rPr>
              <a:t>Courses    WBL    Credentials</a:t>
            </a:r>
          </a:p>
        </p:txBody>
      </p:sp>
      <p:sp>
        <p:nvSpPr>
          <p:cNvPr id="44" name="Text Box 2"/>
          <p:cNvSpPr txBox="1">
            <a:spLocks noChangeArrowheads="1"/>
          </p:cNvSpPr>
          <p:nvPr/>
        </p:nvSpPr>
        <p:spPr bwMode="auto">
          <a:xfrm>
            <a:off x="4191000" y="4114800"/>
            <a:ext cx="3581400" cy="762000"/>
          </a:xfrm>
          <a:prstGeom prst="rect">
            <a:avLst/>
          </a:prstGeom>
          <a:gradFill rotWithShape="0">
            <a:gsLst>
              <a:gs pos="0">
                <a:srgbClr val="FFEFD1"/>
              </a:gs>
              <a:gs pos="64999">
                <a:srgbClr val="F0EBD5"/>
              </a:gs>
              <a:gs pos="100000">
                <a:srgbClr val="D1C39F"/>
              </a:gs>
            </a:gsLst>
            <a:lin ang="5400000" scaled="0"/>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Logistic &amp; Inventory Control</a:t>
            </a:r>
          </a:p>
          <a:p>
            <a:pPr algn="ctr">
              <a:spcAft>
                <a:spcPts val="0"/>
              </a:spcAft>
              <a:defRPr/>
            </a:pPr>
            <a:r>
              <a:rPr lang="en-US" sz="1100" b="1" dirty="0" smtClean="0">
                <a:solidFill>
                  <a:srgbClr val="000000"/>
                </a:solidFill>
                <a:latin typeface="+mn-lt"/>
              </a:rPr>
              <a:t>Courses    WBL    Credentials</a:t>
            </a:r>
          </a:p>
        </p:txBody>
      </p:sp>
      <p:sp>
        <p:nvSpPr>
          <p:cNvPr id="45" name="Text Box 2"/>
          <p:cNvSpPr txBox="1">
            <a:spLocks noChangeArrowheads="1"/>
          </p:cNvSpPr>
          <p:nvPr/>
        </p:nvSpPr>
        <p:spPr bwMode="auto">
          <a:xfrm>
            <a:off x="7924800" y="685800"/>
            <a:ext cx="990600" cy="5334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Careers</a:t>
            </a:r>
          </a:p>
        </p:txBody>
      </p:sp>
      <p:sp>
        <p:nvSpPr>
          <p:cNvPr id="46" name="Text Box 2"/>
          <p:cNvSpPr txBox="1">
            <a:spLocks noChangeArrowheads="1"/>
          </p:cNvSpPr>
          <p:nvPr/>
        </p:nvSpPr>
        <p:spPr bwMode="auto">
          <a:xfrm>
            <a:off x="7924800" y="1371600"/>
            <a:ext cx="990600" cy="762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spcAft>
                <a:spcPts val="0"/>
              </a:spcAft>
              <a:defRPr/>
            </a:pPr>
            <a:r>
              <a:rPr lang="en-US" sz="1400" b="1" dirty="0" smtClean="0">
                <a:latin typeface="+mn-lt"/>
              </a:rPr>
              <a:t>Careers</a:t>
            </a:r>
          </a:p>
        </p:txBody>
      </p:sp>
      <p:sp>
        <p:nvSpPr>
          <p:cNvPr id="47" name="Text Box 2"/>
          <p:cNvSpPr txBox="1">
            <a:spLocks noChangeArrowheads="1"/>
          </p:cNvSpPr>
          <p:nvPr/>
        </p:nvSpPr>
        <p:spPr bwMode="auto">
          <a:xfrm>
            <a:off x="7924800" y="2286000"/>
            <a:ext cx="990600" cy="762000"/>
          </a:xfrm>
          <a:prstGeom prst="rect">
            <a:avLst/>
          </a:prstGeom>
          <a:gradFill rotWithShape="0">
            <a:gsLst>
              <a:gs pos="0">
                <a:srgbClr val="FFEFD1"/>
              </a:gs>
              <a:gs pos="64999">
                <a:srgbClr val="F0EBD5"/>
              </a:gs>
              <a:gs pos="100000">
                <a:srgbClr val="D1C39F"/>
              </a:gs>
            </a:gsLst>
            <a:lin ang="5400000" scaled="0"/>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Career</a:t>
            </a:r>
            <a:r>
              <a:rPr lang="en-US" sz="1400" b="1" dirty="0" smtClean="0">
                <a:latin typeface="+mn-lt"/>
              </a:rPr>
              <a:t>s</a:t>
            </a:r>
          </a:p>
        </p:txBody>
      </p:sp>
      <p:sp>
        <p:nvSpPr>
          <p:cNvPr id="48" name="Text Box 2"/>
          <p:cNvSpPr txBox="1">
            <a:spLocks noChangeArrowheads="1"/>
          </p:cNvSpPr>
          <p:nvPr/>
        </p:nvSpPr>
        <p:spPr bwMode="auto">
          <a:xfrm>
            <a:off x="7924800" y="3200400"/>
            <a:ext cx="990600" cy="762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spcAft>
                <a:spcPts val="0"/>
              </a:spcAft>
              <a:defRPr/>
            </a:pPr>
            <a:r>
              <a:rPr lang="en-US" sz="1400" b="1" dirty="0" smtClean="0">
                <a:latin typeface="+mn-lt"/>
              </a:rPr>
              <a:t>Careers</a:t>
            </a:r>
          </a:p>
        </p:txBody>
      </p:sp>
      <p:sp>
        <p:nvSpPr>
          <p:cNvPr id="49" name="Text Box 2"/>
          <p:cNvSpPr txBox="1">
            <a:spLocks noChangeArrowheads="1"/>
          </p:cNvSpPr>
          <p:nvPr/>
        </p:nvSpPr>
        <p:spPr bwMode="auto">
          <a:xfrm>
            <a:off x="7924800" y="4114800"/>
            <a:ext cx="990600" cy="762000"/>
          </a:xfrm>
          <a:prstGeom prst="rect">
            <a:avLst/>
          </a:prstGeom>
          <a:gradFill rotWithShape="0">
            <a:gsLst>
              <a:gs pos="0">
                <a:srgbClr val="FFEFD1"/>
              </a:gs>
              <a:gs pos="64999">
                <a:srgbClr val="F0EBD5"/>
              </a:gs>
              <a:gs pos="100000">
                <a:srgbClr val="D1C39F"/>
              </a:gs>
            </a:gsLst>
            <a:lin ang="5400000" scaled="0"/>
          </a:gradFill>
          <a:ln w="12700">
            <a:solidFill>
              <a:srgbClr val="95B3D7"/>
            </a:solidFill>
            <a:miter lim="800000"/>
            <a:headEnd/>
            <a:tailEnd/>
          </a:ln>
          <a:effectLst>
            <a:outerShdw dist="28398" dir="3806097" algn="ctr" rotWithShape="0">
              <a:srgbClr val="243F60">
                <a:alpha val="50000"/>
              </a:srgbClr>
            </a:outerShdw>
          </a:effectLst>
        </p:spPr>
        <p:txBody>
          <a:bodyPr anchor="ctr"/>
          <a:lstStyle/>
          <a:p>
            <a:pPr algn="ctr">
              <a:spcAft>
                <a:spcPts val="0"/>
              </a:spcAft>
              <a:defRPr/>
            </a:pPr>
            <a:r>
              <a:rPr lang="en-US" sz="1400" b="1" dirty="0" smtClean="0">
                <a:solidFill>
                  <a:srgbClr val="000000"/>
                </a:solidFill>
                <a:latin typeface="+mn-lt"/>
              </a:rPr>
              <a:t>Careers</a:t>
            </a:r>
          </a:p>
        </p:txBody>
      </p:sp>
      <p:sp>
        <p:nvSpPr>
          <p:cNvPr id="22" name="Text Box 2"/>
          <p:cNvSpPr txBox="1">
            <a:spLocks noChangeArrowheads="1"/>
          </p:cNvSpPr>
          <p:nvPr/>
        </p:nvSpPr>
        <p:spPr bwMode="auto">
          <a:xfrm>
            <a:off x="4191000" y="5029200"/>
            <a:ext cx="3581400" cy="762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spcAft>
                <a:spcPts val="0"/>
              </a:spcAft>
              <a:defRPr/>
            </a:pPr>
            <a:r>
              <a:rPr lang="en-US" sz="1400" b="1" dirty="0" smtClean="0">
                <a:latin typeface="+mn-lt"/>
              </a:rPr>
              <a:t>Quality Control</a:t>
            </a:r>
          </a:p>
          <a:p>
            <a:pPr algn="ctr">
              <a:spcAft>
                <a:spcPts val="0"/>
              </a:spcAft>
              <a:defRPr/>
            </a:pPr>
            <a:r>
              <a:rPr lang="en-US" sz="1100" b="1" dirty="0" smtClean="0">
                <a:latin typeface="+mn-lt"/>
              </a:rPr>
              <a:t>Courses    WBL    Credentials</a:t>
            </a:r>
          </a:p>
        </p:txBody>
      </p:sp>
      <p:sp>
        <p:nvSpPr>
          <p:cNvPr id="23" name="Text Box 2"/>
          <p:cNvSpPr txBox="1">
            <a:spLocks noChangeArrowheads="1"/>
          </p:cNvSpPr>
          <p:nvPr/>
        </p:nvSpPr>
        <p:spPr bwMode="auto">
          <a:xfrm>
            <a:off x="4191000" y="5943600"/>
            <a:ext cx="3581400" cy="762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spcAft>
                <a:spcPts val="0"/>
              </a:spcAft>
              <a:defRPr/>
            </a:pPr>
            <a:r>
              <a:rPr lang="en-US" sz="1400" b="1" dirty="0" smtClean="0">
                <a:latin typeface="+mn-lt"/>
              </a:rPr>
              <a:t>Health, Safety &amp; Environmental Assurance</a:t>
            </a:r>
          </a:p>
          <a:p>
            <a:pPr algn="ctr">
              <a:spcAft>
                <a:spcPts val="0"/>
              </a:spcAft>
              <a:defRPr/>
            </a:pPr>
            <a:r>
              <a:rPr lang="en-US" sz="1100" b="1" dirty="0" smtClean="0">
                <a:latin typeface="+mn-lt"/>
              </a:rPr>
              <a:t>Courses    WBL    Credentials</a:t>
            </a:r>
          </a:p>
        </p:txBody>
      </p:sp>
      <p:sp>
        <p:nvSpPr>
          <p:cNvPr id="26" name="Text Box 2"/>
          <p:cNvSpPr txBox="1">
            <a:spLocks noChangeArrowheads="1"/>
          </p:cNvSpPr>
          <p:nvPr/>
        </p:nvSpPr>
        <p:spPr bwMode="auto">
          <a:xfrm>
            <a:off x="7924800" y="5029200"/>
            <a:ext cx="990600" cy="762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spcAft>
                <a:spcPts val="0"/>
              </a:spcAft>
              <a:defRPr/>
            </a:pPr>
            <a:r>
              <a:rPr lang="en-US" sz="1400" b="1" dirty="0" smtClean="0">
                <a:latin typeface="+mn-lt"/>
              </a:rPr>
              <a:t>Careers</a:t>
            </a:r>
          </a:p>
        </p:txBody>
      </p:sp>
      <p:sp>
        <p:nvSpPr>
          <p:cNvPr id="27" name="Text Box 2"/>
          <p:cNvSpPr txBox="1">
            <a:spLocks noChangeArrowheads="1"/>
          </p:cNvSpPr>
          <p:nvPr/>
        </p:nvSpPr>
        <p:spPr bwMode="auto">
          <a:xfrm>
            <a:off x="7924800" y="5943600"/>
            <a:ext cx="990600" cy="762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p>
            <a:pPr algn="ctr">
              <a:spcAft>
                <a:spcPts val="0"/>
              </a:spcAft>
              <a:defRPr/>
            </a:pPr>
            <a:r>
              <a:rPr lang="en-US" sz="1400" b="1" dirty="0" smtClean="0">
                <a:latin typeface="+mn-lt"/>
              </a:rPr>
              <a:t>Careers</a:t>
            </a:r>
          </a:p>
        </p:txBody>
      </p:sp>
      <p:sp>
        <p:nvSpPr>
          <p:cNvPr id="32" name="Right Arrow 31"/>
          <p:cNvSpPr/>
          <p:nvPr/>
        </p:nvSpPr>
        <p:spPr>
          <a:xfrm>
            <a:off x="7487409" y="5105400"/>
            <a:ext cx="570756" cy="6858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3" name="Right Arrow 32"/>
          <p:cNvSpPr/>
          <p:nvPr/>
        </p:nvSpPr>
        <p:spPr>
          <a:xfrm>
            <a:off x="7487409" y="6172200"/>
            <a:ext cx="589791" cy="6858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4" name="Right Arrow 33"/>
          <p:cNvSpPr/>
          <p:nvPr/>
        </p:nvSpPr>
        <p:spPr>
          <a:xfrm>
            <a:off x="7544573" y="1447800"/>
            <a:ext cx="532626" cy="6858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5" name="Right Arrow 34"/>
          <p:cNvSpPr/>
          <p:nvPr/>
        </p:nvSpPr>
        <p:spPr>
          <a:xfrm>
            <a:off x="3943185" y="1371600"/>
            <a:ext cx="514485" cy="6858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6" name="Right Arrow 35"/>
          <p:cNvSpPr/>
          <p:nvPr/>
        </p:nvSpPr>
        <p:spPr>
          <a:xfrm>
            <a:off x="1885250" y="1371600"/>
            <a:ext cx="457319" cy="6858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1" name="Bent-Up Arrow 50"/>
          <p:cNvSpPr/>
          <p:nvPr/>
        </p:nvSpPr>
        <p:spPr>
          <a:xfrm rot="16200000" flipH="1" flipV="1">
            <a:off x="2628900" y="3619500"/>
            <a:ext cx="3200400" cy="990600"/>
          </a:xfrm>
          <a:prstGeom prst="ben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0" name="Bent-Up Arrow 39"/>
          <p:cNvSpPr/>
          <p:nvPr/>
        </p:nvSpPr>
        <p:spPr>
          <a:xfrm rot="16200000" flipH="1" flipV="1">
            <a:off x="3485926" y="2743200"/>
            <a:ext cx="1447800" cy="990600"/>
          </a:xfrm>
          <a:prstGeom prst="ben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2" name="Bent-Up Arrow 51"/>
          <p:cNvSpPr/>
          <p:nvPr/>
        </p:nvSpPr>
        <p:spPr>
          <a:xfrm rot="16200000" flipH="1" flipV="1">
            <a:off x="2057400" y="4191000"/>
            <a:ext cx="4343400" cy="990600"/>
          </a:xfrm>
          <a:prstGeom prst="ben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2" name="Right Arrow 41"/>
          <p:cNvSpPr/>
          <p:nvPr/>
        </p:nvSpPr>
        <p:spPr>
          <a:xfrm>
            <a:off x="7544574" y="3276600"/>
            <a:ext cx="532626" cy="6858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Developing A Network of Partners</a:t>
            </a:r>
            <a:endParaRPr lang="en-US" dirty="0"/>
          </a:p>
        </p:txBody>
      </p:sp>
      <p:sp>
        <p:nvSpPr>
          <p:cNvPr id="6" name="Content Placeholder 5"/>
          <p:cNvSpPr>
            <a:spLocks noGrp="1"/>
          </p:cNvSpPr>
          <p:nvPr>
            <p:ph idx="1"/>
          </p:nvPr>
        </p:nvSpPr>
        <p:spPr/>
        <p:txBody>
          <a:bodyPr>
            <a:normAutofit lnSpcReduction="10000"/>
          </a:bodyPr>
          <a:lstStyle/>
          <a:p>
            <a:r>
              <a:rPr lang="en-US" dirty="0" smtClean="0"/>
              <a:t>INDUSTRY CLUSTER-BASED / EMPLOYERS</a:t>
            </a:r>
          </a:p>
          <a:p>
            <a:r>
              <a:rPr lang="en-US" dirty="0" smtClean="0"/>
              <a:t>P-20 REPRESENTATION</a:t>
            </a:r>
          </a:p>
          <a:p>
            <a:r>
              <a:rPr lang="en-US" dirty="0" smtClean="0"/>
              <a:t>STEM APPLICATION AREAS</a:t>
            </a:r>
          </a:p>
          <a:p>
            <a:r>
              <a:rPr lang="en-US" dirty="0" smtClean="0"/>
              <a:t>STUDENT SUPPORTS AND SERVICES</a:t>
            </a:r>
          </a:p>
          <a:p>
            <a:r>
              <a:rPr lang="en-US" dirty="0" smtClean="0"/>
              <a:t>TECHNOLOGY</a:t>
            </a:r>
          </a:p>
          <a:p>
            <a:r>
              <a:rPr lang="en-US" dirty="0" smtClean="0"/>
              <a:t>DATA /MEASUREMENT</a:t>
            </a:r>
          </a:p>
          <a:p>
            <a:r>
              <a:rPr lang="en-US" dirty="0" smtClean="0"/>
              <a:t>CBO’S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Components of An Effective Partnership</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Pick the </a:t>
            </a:r>
            <a:r>
              <a:rPr lang="en-US" u="sng" dirty="0" smtClean="0"/>
              <a:t>right</a:t>
            </a:r>
            <a:r>
              <a:rPr lang="en-US" dirty="0" smtClean="0"/>
              <a:t> person, not the </a:t>
            </a:r>
            <a:r>
              <a:rPr lang="en-US" u="sng" dirty="0" smtClean="0"/>
              <a:t>like</a:t>
            </a:r>
            <a:r>
              <a:rPr lang="en-US" dirty="0" smtClean="0"/>
              <a:t> person</a:t>
            </a:r>
          </a:p>
          <a:p>
            <a:pPr lvl="0"/>
            <a:r>
              <a:rPr lang="en-US" dirty="0" smtClean="0"/>
              <a:t>Define roles immediately- clear and concise – now and in the future</a:t>
            </a:r>
          </a:p>
          <a:p>
            <a:pPr lvl="0"/>
            <a:r>
              <a:rPr lang="en-US" dirty="0" smtClean="0"/>
              <a:t>Have a written agreement – an imperative “think of it less as a legal contract and more as a resource to ensure everyone stays on track as years go by and memory fades.”</a:t>
            </a:r>
          </a:p>
          <a:p>
            <a:pPr lvl="0"/>
            <a:r>
              <a:rPr lang="en-US" dirty="0" smtClean="0"/>
              <a:t>Communicate Often and Effectively – number one killer is lack of communication</a:t>
            </a:r>
          </a:p>
          <a:p>
            <a:pPr lvl="0"/>
            <a:r>
              <a:rPr lang="en-US" dirty="0" smtClean="0"/>
              <a:t>Evaluate the situation- constant and systematic review of how partnership is operating – at least once a year</a:t>
            </a:r>
          </a:p>
          <a:p>
            <a:pPr lvl="0"/>
            <a:r>
              <a:rPr lang="en-US" dirty="0" smtClean="0"/>
              <a:t>Don’t Fear a Restructure – could just mean redefining roles or resetting expectation – play to each other’s strengths. Strengths change.</a:t>
            </a:r>
          </a:p>
          <a:p>
            <a:pPr lvl="0"/>
            <a:r>
              <a:rPr lang="en-US" dirty="0" smtClean="0"/>
              <a:t>Plan for an Exit – there are reasons partnerships cease to exist that have nothing to do with failure – that needs to be planned for.  Remember: “The right people for the right reason for the right time.”              ~ from Small Biz Bee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PARTNERSHIP RESOURCES</a:t>
            </a:r>
            <a:endParaRPr lang="en-US" dirty="0"/>
          </a:p>
        </p:txBody>
      </p:sp>
      <p:sp>
        <p:nvSpPr>
          <p:cNvPr id="3" name="Content Placeholder 2"/>
          <p:cNvSpPr>
            <a:spLocks noGrp="1"/>
          </p:cNvSpPr>
          <p:nvPr>
            <p:ph idx="1"/>
          </p:nvPr>
        </p:nvSpPr>
        <p:spPr/>
        <p:txBody>
          <a:bodyPr>
            <a:normAutofit fontScale="92500"/>
          </a:bodyPr>
          <a:lstStyle/>
          <a:p>
            <a:pPr>
              <a:buNone/>
            </a:pPr>
            <a:r>
              <a:rPr lang="en-US" sz="4800" dirty="0" smtClean="0"/>
              <a:t>         OCCRL.ILLINOIS.EDU</a:t>
            </a:r>
          </a:p>
          <a:p>
            <a:pPr>
              <a:buNone/>
            </a:pPr>
            <a:r>
              <a:rPr lang="en-US" sz="4800" dirty="0" smtClean="0"/>
              <a:t>      Pathway Resource Center</a:t>
            </a:r>
          </a:p>
          <a:p>
            <a:pPr>
              <a:buNone/>
            </a:pPr>
            <a:r>
              <a:rPr lang="en-US" sz="4800" dirty="0" smtClean="0"/>
              <a:t>   PARTNERSHIP SUPPLEMENT</a:t>
            </a:r>
          </a:p>
          <a:p>
            <a:pPr>
              <a:buNone/>
            </a:pPr>
            <a:r>
              <a:rPr lang="en-US" sz="4800" dirty="0" smtClean="0">
                <a:hlinkClick r:id="rId2"/>
              </a:rPr>
              <a:t>           www.Ilpathways.com</a:t>
            </a:r>
            <a:endParaRPr lang="en-US" sz="4800" dirty="0" smtClean="0"/>
          </a:p>
          <a:p>
            <a:pPr>
              <a:buNone/>
            </a:pPr>
            <a:endParaRPr 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2266" y="2057602"/>
            <a:ext cx="6807791" cy="1938992"/>
          </a:xfrm>
          <a:prstGeom prst="rect">
            <a:avLst/>
          </a:prstGeom>
          <a:noFill/>
        </p:spPr>
        <p:txBody>
          <a:bodyPr wrap="square" rtlCol="0">
            <a:spAutoFit/>
          </a:bodyPr>
          <a:lstStyle/>
          <a:p>
            <a:r>
              <a:rPr lang="en-US" sz="4800" dirty="0" smtClean="0"/>
              <a:t>                                	</a:t>
            </a:r>
            <a:r>
              <a:rPr lang="en-US" sz="7200" dirty="0" smtClean="0"/>
              <a:t>QUESTIONS?</a:t>
            </a:r>
            <a:endParaRPr lang="en-US" sz="7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11</TotalTime>
  <Words>594</Words>
  <Application>Microsoft Macintosh PowerPoint</Application>
  <PresentationFormat>On-screen Show (4:3)</PresentationFormat>
  <Paragraphs>102</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Focus</vt:lpstr>
      <vt:lpstr> Partnerships for Programs of Study</vt:lpstr>
      <vt:lpstr>Why Partnerships?</vt:lpstr>
      <vt:lpstr>Steps to Developing a Partnership</vt:lpstr>
      <vt:lpstr>Begin with the End in Mind</vt:lpstr>
      <vt:lpstr>PowerPoint Presentation</vt:lpstr>
      <vt:lpstr>Developing A Network of Partners</vt:lpstr>
      <vt:lpstr>7 Components of An Effective Partnership</vt:lpstr>
      <vt:lpstr>PARTNERSHIP RESOURCES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Partnerships for Programs of Study</dc:title>
  <dc:creator>Kathleen Tosh</dc:creator>
  <cp:lastModifiedBy>Heather Fox</cp:lastModifiedBy>
  <cp:revision>1</cp:revision>
  <dcterms:created xsi:type="dcterms:W3CDTF">2013-11-21T19:49:48Z</dcterms:created>
  <dcterms:modified xsi:type="dcterms:W3CDTF">2013-11-21T20:14:15Z</dcterms:modified>
</cp:coreProperties>
</file>