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7" r:id="rId10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Sara Haviland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050" b="1" i="0" u="none" strike="noStrike" baseline="0">
                <a:latin typeface="Palatino Linotype" pitchFamily="18" charset="0"/>
              </a:rPr>
              <a:t>FIGURE I: STUDENTS SERVED BY CAREER COACHES </a:t>
            </a:r>
          </a:p>
          <a:p>
            <a:pPr>
              <a:defRPr/>
            </a:pPr>
            <a:r>
              <a:rPr lang="en-US" sz="1050" b="1" i="0" u="none" strike="noStrike" baseline="0">
                <a:latin typeface="Palatino Linotype" pitchFamily="18" charset="0"/>
              </a:rPr>
              <a:t>(as of June 2014) </a:t>
            </a:r>
            <a:endParaRPr lang="en-US" sz="1050">
              <a:latin typeface="Palatino Linotype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Targets</c:v>
                </c:pt>
              </c:strCache>
            </c:strRef>
          </c:tx>
          <c:invertIfNegative val="0"/>
          <c:cat>
            <c:strRef>
              <c:f>Sheet1!$C$6:$C$20</c:f>
              <c:strCache>
                <c:ptCount val="15"/>
                <c:pt idx="0">
                  <c:v>ACC</c:v>
                </c:pt>
                <c:pt idx="1">
                  <c:v>Aims </c:v>
                </c:pt>
                <c:pt idx="2">
                  <c:v>CCA</c:v>
                </c:pt>
                <c:pt idx="3">
                  <c:v>CCD</c:v>
                </c:pt>
                <c:pt idx="4">
                  <c:v>CMC</c:v>
                </c:pt>
                <c:pt idx="5">
                  <c:v>CNCC</c:v>
                </c:pt>
                <c:pt idx="6">
                  <c:v>FRCC</c:v>
                </c:pt>
                <c:pt idx="7">
                  <c:v>LCC</c:v>
                </c:pt>
                <c:pt idx="8">
                  <c:v>MCC</c:v>
                </c:pt>
                <c:pt idx="9">
                  <c:v>NJC</c:v>
                </c:pt>
                <c:pt idx="10">
                  <c:v>OJC</c:v>
                </c:pt>
                <c:pt idx="11">
                  <c:v>PCC</c:v>
                </c:pt>
                <c:pt idx="12">
                  <c:v>PPCC</c:v>
                </c:pt>
                <c:pt idx="13">
                  <c:v>RRCC</c:v>
                </c:pt>
                <c:pt idx="14">
                  <c:v>TSJC</c:v>
                </c:pt>
              </c:strCache>
            </c:strRef>
          </c:cat>
          <c:val>
            <c:numRef>
              <c:f>Sheet1!$D$6:$D$20</c:f>
              <c:numCache>
                <c:formatCode>General</c:formatCode>
                <c:ptCount val="15"/>
                <c:pt idx="0">
                  <c:v>206</c:v>
                </c:pt>
                <c:pt idx="1">
                  <c:v>206</c:v>
                </c:pt>
                <c:pt idx="2">
                  <c:v>206</c:v>
                </c:pt>
                <c:pt idx="3">
                  <c:v>780</c:v>
                </c:pt>
                <c:pt idx="4">
                  <c:v>206</c:v>
                </c:pt>
                <c:pt idx="5">
                  <c:v>115</c:v>
                </c:pt>
                <c:pt idx="6">
                  <c:v>625</c:v>
                </c:pt>
                <c:pt idx="7">
                  <c:v>115</c:v>
                </c:pt>
                <c:pt idx="8">
                  <c:v>82</c:v>
                </c:pt>
                <c:pt idx="9">
                  <c:v>115</c:v>
                </c:pt>
                <c:pt idx="10">
                  <c:v>115</c:v>
                </c:pt>
                <c:pt idx="11">
                  <c:v>289</c:v>
                </c:pt>
                <c:pt idx="12">
                  <c:v>619</c:v>
                </c:pt>
                <c:pt idx="13">
                  <c:v>206</c:v>
                </c:pt>
                <c:pt idx="14">
                  <c:v>115</c:v>
                </c:pt>
              </c:numCache>
            </c:numRef>
          </c:val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Served</c:v>
                </c:pt>
              </c:strCache>
            </c:strRef>
          </c:tx>
          <c:invertIfNegative val="0"/>
          <c:cat>
            <c:strRef>
              <c:f>Sheet1!$C$6:$C$20</c:f>
              <c:strCache>
                <c:ptCount val="15"/>
                <c:pt idx="0">
                  <c:v>ACC</c:v>
                </c:pt>
                <c:pt idx="1">
                  <c:v>Aims </c:v>
                </c:pt>
                <c:pt idx="2">
                  <c:v>CCA</c:v>
                </c:pt>
                <c:pt idx="3">
                  <c:v>CCD</c:v>
                </c:pt>
                <c:pt idx="4">
                  <c:v>CMC</c:v>
                </c:pt>
                <c:pt idx="5">
                  <c:v>CNCC</c:v>
                </c:pt>
                <c:pt idx="6">
                  <c:v>FRCC</c:v>
                </c:pt>
                <c:pt idx="7">
                  <c:v>LCC</c:v>
                </c:pt>
                <c:pt idx="8">
                  <c:v>MCC</c:v>
                </c:pt>
                <c:pt idx="9">
                  <c:v>NJC</c:v>
                </c:pt>
                <c:pt idx="10">
                  <c:v>OJC</c:v>
                </c:pt>
                <c:pt idx="11">
                  <c:v>PCC</c:v>
                </c:pt>
                <c:pt idx="12">
                  <c:v>PPCC</c:v>
                </c:pt>
                <c:pt idx="13">
                  <c:v>RRCC</c:v>
                </c:pt>
                <c:pt idx="14">
                  <c:v>TSJC</c:v>
                </c:pt>
              </c:strCache>
            </c:strRef>
          </c:cat>
          <c:val>
            <c:numRef>
              <c:f>Sheet1!$E$6:$E$20</c:f>
              <c:numCache>
                <c:formatCode>General</c:formatCode>
                <c:ptCount val="15"/>
                <c:pt idx="0">
                  <c:v>225</c:v>
                </c:pt>
                <c:pt idx="1">
                  <c:v>225</c:v>
                </c:pt>
                <c:pt idx="2">
                  <c:v>184</c:v>
                </c:pt>
                <c:pt idx="3">
                  <c:v>1092</c:v>
                </c:pt>
                <c:pt idx="4">
                  <c:v>130</c:v>
                </c:pt>
                <c:pt idx="5">
                  <c:v>144</c:v>
                </c:pt>
                <c:pt idx="6">
                  <c:v>285</c:v>
                </c:pt>
                <c:pt idx="7">
                  <c:v>155</c:v>
                </c:pt>
                <c:pt idx="8">
                  <c:v>279</c:v>
                </c:pt>
                <c:pt idx="9">
                  <c:v>260</c:v>
                </c:pt>
                <c:pt idx="10">
                  <c:v>159</c:v>
                </c:pt>
                <c:pt idx="11">
                  <c:v>261</c:v>
                </c:pt>
                <c:pt idx="12">
                  <c:v>466</c:v>
                </c:pt>
                <c:pt idx="13">
                  <c:v>158</c:v>
                </c:pt>
                <c:pt idx="14">
                  <c:v>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248184"/>
        <c:axId val="257248576"/>
      </c:barChart>
      <c:catAx>
        <c:axId val="257248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7248576"/>
        <c:crosses val="autoZero"/>
        <c:auto val="1"/>
        <c:lblAlgn val="ctr"/>
        <c:lblOffset val="100"/>
        <c:noMultiLvlLbl val="0"/>
      </c:catAx>
      <c:valAx>
        <c:axId val="2572485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7248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DB4D1C-7861-43AB-B239-278AE7FFFC2D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16803A-26EF-44EA-B5F2-038217A1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9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l" rtl="0">
              <a:lnSpc>
                <a:spcPct val="117999"/>
              </a:lnSpc>
              <a:spcBef>
                <a:spcPts val="0"/>
              </a:spcBef>
              <a:defRPr/>
            </a:lvl1pPr>
            <a:lvl2pPr marL="0" marR="0" indent="228600" algn="l" rtl="0">
              <a:lnSpc>
                <a:spcPct val="117999"/>
              </a:lnSpc>
              <a:spcBef>
                <a:spcPts val="0"/>
              </a:spcBef>
              <a:defRPr/>
            </a:lvl2pPr>
            <a:lvl3pPr marL="0" marR="0" indent="457200" algn="l" rtl="0">
              <a:lnSpc>
                <a:spcPct val="117999"/>
              </a:lnSpc>
              <a:spcBef>
                <a:spcPts val="0"/>
              </a:spcBef>
              <a:defRPr/>
            </a:lvl3pPr>
            <a:lvl4pPr marL="0" marR="0" indent="685800" algn="l" rtl="0">
              <a:lnSpc>
                <a:spcPct val="117999"/>
              </a:lnSpc>
              <a:spcBef>
                <a:spcPts val="0"/>
              </a:spcBef>
              <a:defRPr/>
            </a:lvl4pPr>
            <a:lvl5pPr marL="0" marR="0" indent="914400" algn="l" rtl="0">
              <a:lnSpc>
                <a:spcPct val="117999"/>
              </a:lnSpc>
              <a:spcBef>
                <a:spcPts val="0"/>
              </a:spcBef>
              <a:defRPr/>
            </a:lvl5pPr>
            <a:lvl6pPr marL="0" marR="0" indent="1143000" algn="l" rtl="0">
              <a:lnSpc>
                <a:spcPct val="117999"/>
              </a:lnSpc>
              <a:spcBef>
                <a:spcPts val="0"/>
              </a:spcBef>
              <a:defRPr/>
            </a:lvl6pPr>
            <a:lvl7pPr marL="0" marR="0" indent="1371600" algn="l" rtl="0">
              <a:lnSpc>
                <a:spcPct val="117999"/>
              </a:lnSpc>
              <a:spcBef>
                <a:spcPts val="0"/>
              </a:spcBef>
              <a:defRPr/>
            </a:lvl7pPr>
            <a:lvl8pPr marL="0" marR="0" indent="1600200" algn="l" rtl="0">
              <a:lnSpc>
                <a:spcPct val="117999"/>
              </a:lnSpc>
              <a:spcBef>
                <a:spcPts val="0"/>
              </a:spcBef>
              <a:defRPr/>
            </a:lvl8pPr>
            <a:lvl9pPr marL="0" marR="0" indent="1828800" algn="l" rtl="0">
              <a:lnSpc>
                <a:spcPct val="117999"/>
              </a:lnSpc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80930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797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9213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381000"/>
            <a:ext cx="2832101" cy="990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685800" y="1844675"/>
            <a:ext cx="7772400" cy="2041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371600" y="3886200"/>
            <a:ext cx="6400799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503237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3200" rtl="0">
              <a:spcBef>
                <a:spcPts val="500"/>
              </a:spcBef>
              <a:buFont typeface="Arial"/>
              <a:buChar char="•"/>
              <a:defRPr/>
            </a:lvl1pPr>
            <a:lvl2pPr marL="806450" indent="-209550" rtl="0">
              <a:spcBef>
                <a:spcPts val="500"/>
              </a:spcBef>
              <a:buFont typeface="Arial"/>
              <a:buChar char="–"/>
              <a:defRPr/>
            </a:lvl2pPr>
            <a:lvl3pPr marL="1228725" indent="-174625" rtl="0">
              <a:spcBef>
                <a:spcPts val="500"/>
              </a:spcBef>
              <a:buFont typeface="Arial"/>
              <a:buChar char="•"/>
              <a:defRPr/>
            </a:lvl3pPr>
            <a:lvl4pPr marL="1730828" indent="-219528" rtl="0">
              <a:spcBef>
                <a:spcPts val="500"/>
              </a:spcBef>
              <a:buFont typeface="Arial"/>
              <a:buChar char="–"/>
              <a:defRPr/>
            </a:lvl4pPr>
            <a:lvl5pPr marL="2188028" indent="-219528" rtl="0">
              <a:spcBef>
                <a:spcPts val="500"/>
              </a:spcBef>
              <a:buFont typeface="Arial"/>
              <a:buChar char="»"/>
              <a:defRPr/>
            </a:lvl5pPr>
            <a:lvl6pPr marL="2645228" indent="-219528" rtl="0">
              <a:spcBef>
                <a:spcPts val="500"/>
              </a:spcBef>
              <a:buFont typeface="Arial"/>
              <a:buChar char="»"/>
              <a:defRPr/>
            </a:lvl6pPr>
            <a:lvl7pPr marL="3102428" indent="-219528" rtl="0">
              <a:spcBef>
                <a:spcPts val="500"/>
              </a:spcBef>
              <a:buFont typeface="Arial"/>
              <a:buChar char="»"/>
              <a:defRPr/>
            </a:lvl7pPr>
            <a:lvl8pPr marL="3559628" indent="-219528" rtl="0">
              <a:spcBef>
                <a:spcPts val="500"/>
              </a:spcBef>
              <a:buFont typeface="Arial"/>
              <a:buChar char="»"/>
              <a:defRPr/>
            </a:lvl8pPr>
            <a:lvl9pPr marL="4016828" indent="-219528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56810"/>
            <a:ext cx="8229600" cy="11786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35465"/>
            <a:ext cx="4040187" cy="739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0" indent="457200" rtl="0">
              <a:spcBef>
                <a:spcPts val="0"/>
              </a:spcBef>
              <a:buFont typeface="Arial"/>
              <a:buNone/>
              <a:defRPr/>
            </a:lvl2pPr>
            <a:lvl3pPr marL="0" indent="914400" rtl="0">
              <a:spcBef>
                <a:spcPts val="0"/>
              </a:spcBef>
              <a:buFont typeface="Arial"/>
              <a:buNone/>
              <a:defRPr/>
            </a:lvl3pPr>
            <a:lvl4pPr marL="0" indent="1371600" rtl="0">
              <a:spcBef>
                <a:spcPts val="0"/>
              </a:spcBef>
              <a:buFont typeface="Arial"/>
              <a:buNone/>
              <a:defRPr/>
            </a:lvl4pPr>
            <a:lvl5pPr marL="0" indent="182880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427037"/>
            <a:ext cx="8229600" cy="1173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700"/>
              </a:spcBef>
              <a:defRPr/>
            </a:lvl1pPr>
            <a:lvl2pPr marL="783771" indent="-326571" rtl="0">
              <a:spcBef>
                <a:spcPts val="700"/>
              </a:spcBef>
              <a:defRPr/>
            </a:lvl2pPr>
            <a:lvl3pPr marL="1219200" indent="-304800" rtl="0">
              <a:spcBef>
                <a:spcPts val="700"/>
              </a:spcBef>
              <a:defRPr/>
            </a:lvl3pPr>
            <a:lvl4pPr marL="1737360" indent="-365760" rtl="0">
              <a:spcBef>
                <a:spcPts val="700"/>
              </a:spcBef>
              <a:defRPr/>
            </a:lvl4pPr>
            <a:lvl5pPr marL="2194560" indent="-365760" rtl="0"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300"/>
              </a:spcBef>
              <a:buFont typeface="Arial"/>
              <a:buNone/>
              <a:defRPr/>
            </a:lvl1pPr>
            <a:lvl2pPr marL="0" indent="457200" rtl="0">
              <a:spcBef>
                <a:spcPts val="300"/>
              </a:spcBef>
              <a:buFont typeface="Arial"/>
              <a:buNone/>
              <a:defRPr/>
            </a:lvl2pPr>
            <a:lvl3pPr marL="0" indent="914400" rtl="0">
              <a:spcBef>
                <a:spcPts val="300"/>
              </a:spcBef>
              <a:buFont typeface="Arial"/>
              <a:buNone/>
              <a:defRPr/>
            </a:lvl3pPr>
            <a:lvl4pPr marL="0" indent="1371600" rtl="0">
              <a:spcBef>
                <a:spcPts val="300"/>
              </a:spcBef>
              <a:buFont typeface="Arial"/>
              <a:buNone/>
              <a:defRPr/>
            </a:lvl4pPr>
            <a:lvl5pPr marL="0" indent="1828800" rtl="0">
              <a:spcBef>
                <a:spcPts val="30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503237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3200" rtl="0">
              <a:spcBef>
                <a:spcPts val="500"/>
              </a:spcBef>
              <a:buFont typeface="Arial"/>
              <a:buChar char="•"/>
              <a:defRPr/>
            </a:lvl1pPr>
            <a:lvl2pPr marL="806450" indent="-209550" rtl="0">
              <a:spcBef>
                <a:spcPts val="500"/>
              </a:spcBef>
              <a:buFont typeface="Arial"/>
              <a:buChar char="–"/>
              <a:defRPr/>
            </a:lvl2pPr>
            <a:lvl3pPr marL="1228725" indent="-174625" rtl="0">
              <a:spcBef>
                <a:spcPts val="500"/>
              </a:spcBef>
              <a:buFont typeface="Arial"/>
              <a:buChar char="•"/>
              <a:defRPr/>
            </a:lvl3pPr>
            <a:lvl4pPr marL="1730828" indent="-219528" rtl="0">
              <a:spcBef>
                <a:spcPts val="500"/>
              </a:spcBef>
              <a:buFont typeface="Arial"/>
              <a:buChar char="–"/>
              <a:defRPr/>
            </a:lvl4pPr>
            <a:lvl5pPr marL="2188028" indent="-219528" rtl="0">
              <a:spcBef>
                <a:spcPts val="500"/>
              </a:spcBef>
              <a:buFont typeface="Arial"/>
              <a:buChar char="»"/>
              <a:defRPr/>
            </a:lvl5pPr>
            <a:lvl6pPr marL="2645228" indent="-219528" rtl="0">
              <a:spcBef>
                <a:spcPts val="500"/>
              </a:spcBef>
              <a:buFont typeface="Arial"/>
              <a:buChar char="»"/>
              <a:defRPr/>
            </a:lvl6pPr>
            <a:lvl7pPr marL="3102428" indent="-219528" rtl="0">
              <a:spcBef>
                <a:spcPts val="500"/>
              </a:spcBef>
              <a:buFont typeface="Arial"/>
              <a:buChar char="»"/>
              <a:defRPr/>
            </a:lvl7pPr>
            <a:lvl8pPr marL="3559628" indent="-219528" rtl="0">
              <a:spcBef>
                <a:spcPts val="500"/>
              </a:spcBef>
              <a:buFont typeface="Arial"/>
              <a:buChar char="»"/>
              <a:defRPr/>
            </a:lvl8pPr>
            <a:lvl9pPr marL="4016828" indent="-219528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629400" y="0"/>
            <a:ext cx="2057400" cy="666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6019799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3200" rtl="0">
              <a:spcBef>
                <a:spcPts val="500"/>
              </a:spcBef>
              <a:buFont typeface="Arial"/>
              <a:buChar char="•"/>
              <a:defRPr/>
            </a:lvl1pPr>
            <a:lvl2pPr marL="806450" indent="-209550" rtl="0">
              <a:spcBef>
                <a:spcPts val="500"/>
              </a:spcBef>
              <a:buFont typeface="Arial"/>
              <a:buChar char="–"/>
              <a:defRPr/>
            </a:lvl2pPr>
            <a:lvl3pPr marL="1228725" indent="-174625" rtl="0">
              <a:spcBef>
                <a:spcPts val="500"/>
              </a:spcBef>
              <a:buFont typeface="Arial"/>
              <a:buChar char="•"/>
              <a:defRPr/>
            </a:lvl3pPr>
            <a:lvl4pPr marL="1730828" indent="-219528" rtl="0">
              <a:spcBef>
                <a:spcPts val="500"/>
              </a:spcBef>
              <a:buFont typeface="Arial"/>
              <a:buChar char="–"/>
              <a:defRPr/>
            </a:lvl4pPr>
            <a:lvl5pPr marL="2188028" indent="-219528" rtl="0">
              <a:spcBef>
                <a:spcPts val="500"/>
              </a:spcBef>
              <a:buFont typeface="Arial"/>
              <a:buChar char="»"/>
              <a:defRPr/>
            </a:lvl5pPr>
            <a:lvl6pPr marL="2645228" indent="-219528" rtl="0">
              <a:spcBef>
                <a:spcPts val="500"/>
              </a:spcBef>
              <a:buFont typeface="Arial"/>
              <a:buChar char="»"/>
              <a:defRPr/>
            </a:lvl6pPr>
            <a:lvl7pPr marL="3102428" indent="-219528" rtl="0">
              <a:spcBef>
                <a:spcPts val="500"/>
              </a:spcBef>
              <a:buFont typeface="Arial"/>
              <a:buChar char="»"/>
              <a:defRPr/>
            </a:lvl7pPr>
            <a:lvl8pPr marL="3559628" indent="-219528" rtl="0">
              <a:spcBef>
                <a:spcPts val="500"/>
              </a:spcBef>
              <a:buFont typeface="Arial"/>
              <a:buChar char="»"/>
              <a:defRPr/>
            </a:lvl8pPr>
            <a:lvl9pPr marL="4016828" indent="-219528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2413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76237" y="144461"/>
            <a:ext cx="1441451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39023" y="6141112"/>
            <a:ext cx="1970184" cy="6335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503237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457200" algn="l" rtl="0">
              <a:spcBef>
                <a:spcPts val="0"/>
              </a:spcBef>
              <a:defRPr/>
            </a:lvl6pPr>
            <a:lvl7pPr marL="0" marR="0" indent="914400" algn="l" rtl="0">
              <a:spcBef>
                <a:spcPts val="0"/>
              </a:spcBef>
              <a:defRPr/>
            </a:lvl7pPr>
            <a:lvl8pPr marL="0" marR="0" indent="1371600" algn="l" rtl="0">
              <a:spcBef>
                <a:spcPts val="0"/>
              </a:spcBef>
              <a:defRPr/>
            </a:lvl8pPr>
            <a:lvl9pPr marL="0" marR="0" indent="182880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3200" algn="l" rtl="0">
              <a:spcBef>
                <a:spcPts val="500"/>
              </a:spcBef>
              <a:buFont typeface="Arial"/>
              <a:buChar char="•"/>
              <a:defRPr/>
            </a:lvl1pPr>
            <a:lvl2pPr marL="806450" marR="0" indent="-209550" algn="l" rtl="0">
              <a:spcBef>
                <a:spcPts val="500"/>
              </a:spcBef>
              <a:buFont typeface="Arial"/>
              <a:buChar char="–"/>
              <a:defRPr/>
            </a:lvl2pPr>
            <a:lvl3pPr marL="1228725" marR="0" indent="-174625" algn="l" rtl="0">
              <a:spcBef>
                <a:spcPts val="500"/>
              </a:spcBef>
              <a:buFont typeface="Arial"/>
              <a:buChar char="•"/>
              <a:defRPr/>
            </a:lvl3pPr>
            <a:lvl4pPr marL="1730828" marR="0" indent="-219528" algn="l" rtl="0">
              <a:spcBef>
                <a:spcPts val="500"/>
              </a:spcBef>
              <a:buFont typeface="Arial"/>
              <a:buChar char="–"/>
              <a:defRPr/>
            </a:lvl4pPr>
            <a:lvl5pPr marL="2188028" marR="0" indent="-219528" algn="l" rtl="0">
              <a:spcBef>
                <a:spcPts val="500"/>
              </a:spcBef>
              <a:buFont typeface="Arial"/>
              <a:buChar char="»"/>
              <a:defRPr/>
            </a:lvl5pPr>
            <a:lvl6pPr marL="2645228" marR="0" indent="-219528" algn="l" rtl="0">
              <a:spcBef>
                <a:spcPts val="500"/>
              </a:spcBef>
              <a:buFont typeface="Arial"/>
              <a:buChar char="»"/>
              <a:defRPr/>
            </a:lvl6pPr>
            <a:lvl7pPr marL="3102428" marR="0" indent="-219528" algn="l" rtl="0">
              <a:spcBef>
                <a:spcPts val="500"/>
              </a:spcBef>
              <a:buFont typeface="Arial"/>
              <a:buChar char="»"/>
              <a:defRPr/>
            </a:lvl7pPr>
            <a:lvl8pPr marL="3559628" marR="0" indent="-219528" algn="l" rtl="0">
              <a:spcBef>
                <a:spcPts val="500"/>
              </a:spcBef>
              <a:buFont typeface="Arial"/>
              <a:buChar char="»"/>
              <a:defRPr/>
            </a:lvl8pPr>
            <a:lvl9pPr marL="4016828" marR="0" indent="-219528" algn="l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28600" y="1524000"/>
            <a:ext cx="8763000" cy="23809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SzPct val="25000"/>
            </a:pP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INTRUSIVE </a:t>
            </a:r>
            <a:r>
              <a:rPr lang="en-US" sz="4400" b="1" dirty="0">
                <a:solidFill>
                  <a:schemeClr val="bg1"/>
                </a:solidFill>
              </a:rPr>
              <a:t>ADVISING: LESSONS LEARNED FROM TAACCCT</a:t>
            </a:r>
            <a:r>
              <a:rPr lang="en-US" sz="4400" dirty="0"/>
              <a:t/>
            </a:r>
            <a:br>
              <a:rPr lang="en-US" sz="4400" dirty="0"/>
            </a:br>
            <a:endParaRPr lang="en-US" sz="4200" b="1" i="0" u="none" strike="noStrike" cap="none" baseline="0" dirty="0" smtClea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371600" y="4572000"/>
            <a:ext cx="6400799" cy="143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Heather McKay and</a:t>
            </a:r>
            <a:r>
              <a:rPr lang="en-US" sz="22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Suzanne Michael</a:t>
            </a:r>
            <a:endParaRPr lang="en-US" sz="2200" b="0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50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Education &amp; Employment Research Center</a:t>
            </a:r>
          </a:p>
          <a:p>
            <a:pPr marL="0" marR="0" lvl="0" indent="0" algn="ctr" rtl="0">
              <a:spcBef>
                <a:spcPts val="50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Rutgers, The State University of New </a:t>
            </a:r>
            <a:r>
              <a:rPr lang="en-US" sz="22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Jersey</a:t>
            </a:r>
          </a:p>
          <a:p>
            <a:pPr marL="0" marR="0" lvl="0" indent="0" algn="ctr" rtl="0">
              <a:spcBef>
                <a:spcPts val="500"/>
              </a:spcBef>
              <a:buClr>
                <a:srgbClr val="FFFFFF"/>
              </a:buClr>
              <a:buSzPct val="25000"/>
              <a:buFont typeface="Arial"/>
              <a:buNone/>
            </a:pPr>
            <a:endParaRPr lang="en-US" sz="2200" dirty="0">
              <a:solidFill>
                <a:srgbClr val="FFFFFF"/>
              </a:solidFill>
            </a:endParaRPr>
          </a:p>
          <a:p>
            <a:pPr marL="0" marR="0" lvl="0" indent="0" algn="ctr" rtl="0">
              <a:spcBef>
                <a:spcPts val="500"/>
              </a:spcBef>
              <a:buClr>
                <a:srgbClr val="FFFFFF"/>
              </a:buClr>
              <a:buSzPct val="25000"/>
              <a:buFont typeface="Arial"/>
              <a:buNone/>
            </a:pPr>
            <a:endParaRPr lang="en-US" sz="2200" b="0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b="1" i="0" u="none" strike="noStrike" cap="none" baseline="0" dirty="0" smtClean="0">
                <a:sym typeface="Arial"/>
              </a:rPr>
              <a:t>Intrusive</a:t>
            </a:r>
            <a:r>
              <a:rPr lang="en-US" sz="3000" b="1" i="0" u="none" strike="noStrike" cap="none" dirty="0" smtClean="0">
                <a:sym typeface="Arial"/>
              </a:rPr>
              <a:t> Advising</a:t>
            </a:r>
            <a:endParaRPr lang="en-US" sz="3000" b="1" i="0" u="none" strike="noStrike" cap="none" baseline="0" dirty="0"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199" y="1562100"/>
            <a:ext cx="8229600" cy="453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C</a:t>
            </a:r>
            <a:r>
              <a:rPr lang="en-US" sz="2800" dirty="0" smtClean="0"/>
              <a:t>olleges </a:t>
            </a:r>
            <a:r>
              <a:rPr lang="en-US" sz="2800" dirty="0"/>
              <a:t>are paying </a:t>
            </a:r>
            <a:r>
              <a:rPr lang="en-US" sz="2800" dirty="0" smtClean="0"/>
              <a:t>attention </a:t>
            </a:r>
            <a:r>
              <a:rPr lang="en-US" sz="2800" dirty="0"/>
              <a:t>to the non-academic </a:t>
            </a:r>
            <a:r>
              <a:rPr lang="en-US" sz="2800" dirty="0" smtClean="0"/>
              <a:t>issues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Focus on </a:t>
            </a:r>
            <a:r>
              <a:rPr lang="en-US" sz="2800" dirty="0"/>
              <a:t>helping students link </a:t>
            </a:r>
            <a:r>
              <a:rPr lang="en-US" sz="2800" dirty="0" smtClean="0"/>
              <a:t>academic </a:t>
            </a:r>
            <a:r>
              <a:rPr lang="en-US" sz="2800" dirty="0"/>
              <a:t>and career </a:t>
            </a:r>
            <a:r>
              <a:rPr lang="en-US" sz="2800" dirty="0" smtClean="0"/>
              <a:t>plans</a:t>
            </a:r>
          </a:p>
          <a:p>
            <a:r>
              <a:rPr lang="en-US" sz="2800" dirty="0" smtClean="0"/>
              <a:t> This paper is a case </a:t>
            </a:r>
            <a:r>
              <a:rPr lang="en-US" sz="2800" dirty="0"/>
              <a:t>study of intentional advising services provided by career coaches at Colorado’s community colleges </a:t>
            </a:r>
            <a:r>
              <a:rPr lang="en-US" sz="2800" dirty="0" smtClean="0"/>
              <a:t> - Colorado </a:t>
            </a:r>
            <a:r>
              <a:rPr lang="en-US" sz="2800" dirty="0"/>
              <a:t>Online Education and Training Consortium (COETC) from 2012 to 2015</a:t>
            </a:r>
            <a:r>
              <a:rPr lang="en-US" sz="2800" dirty="0" smtClean="0"/>
              <a:t>. </a:t>
            </a:r>
            <a:r>
              <a:rPr lang="en-US" sz="2800" dirty="0"/>
              <a:t> </a:t>
            </a:r>
          </a:p>
          <a:p>
            <a:pPr>
              <a:spcBef>
                <a:spcPts val="0"/>
              </a:spcBef>
            </a:pPr>
            <a:endParaRPr lang="en-US" sz="2800" b="0" i="0" u="none" strike="noStrike" cap="none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580529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Agenda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I</a:t>
            </a:r>
            <a:r>
              <a:rPr lang="en-US" sz="3200" dirty="0" smtClean="0"/>
              <a:t>ntentional advising</a:t>
            </a:r>
            <a:endParaRPr lang="en-US" sz="3200" dirty="0"/>
          </a:p>
          <a:p>
            <a:r>
              <a:rPr lang="en-US" sz="3200" dirty="0" smtClean="0"/>
              <a:t>The Coaches</a:t>
            </a:r>
          </a:p>
          <a:p>
            <a:r>
              <a:rPr lang="en-US" sz="3200" dirty="0" smtClean="0"/>
              <a:t>Functions </a:t>
            </a:r>
            <a:r>
              <a:rPr lang="en-US" sz="3200" dirty="0"/>
              <a:t>of career </a:t>
            </a:r>
            <a:r>
              <a:rPr lang="en-US" sz="3200" dirty="0" smtClean="0"/>
              <a:t>coaches</a:t>
            </a:r>
          </a:p>
          <a:p>
            <a:r>
              <a:rPr lang="en-US" sz="3200" dirty="0" smtClean="0"/>
              <a:t>Students served and outcomes</a:t>
            </a:r>
          </a:p>
          <a:p>
            <a:r>
              <a:rPr lang="en-US" sz="3200" dirty="0" smtClean="0"/>
              <a:t>Challenges </a:t>
            </a:r>
            <a:r>
              <a:rPr lang="en-US" sz="3200" dirty="0"/>
              <a:t>faced, lessons </a:t>
            </a:r>
            <a:r>
              <a:rPr lang="en-US" sz="3200" dirty="0" smtClean="0"/>
              <a:t>learned</a:t>
            </a:r>
          </a:p>
          <a:p>
            <a:r>
              <a:rPr lang="en-US" sz="3200" dirty="0" smtClean="0"/>
              <a:t>Issues </a:t>
            </a:r>
            <a:r>
              <a:rPr lang="en-US" sz="3200" dirty="0"/>
              <a:t>of sustainability.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5045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Intentional </a:t>
            </a:r>
            <a:r>
              <a:rPr lang="en-US" sz="2800" b="1" dirty="0"/>
              <a:t>advising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The literature on student retention suggests that advising makes a significant difference to community college </a:t>
            </a:r>
            <a:r>
              <a:rPr lang="en-US" sz="1600" dirty="0" smtClean="0"/>
              <a:t>students (</a:t>
            </a:r>
            <a:r>
              <a:rPr lang="en-US" sz="1600" dirty="0" err="1"/>
              <a:t>Cuseo</a:t>
            </a:r>
            <a:r>
              <a:rPr lang="en-US" sz="1600" dirty="0"/>
              <a:t>, 2005; </a:t>
            </a:r>
            <a:r>
              <a:rPr lang="en-US" sz="1600" dirty="0" err="1"/>
              <a:t>Lotkowski</a:t>
            </a:r>
            <a:r>
              <a:rPr lang="en-US" sz="1600" dirty="0"/>
              <a:t>, Robbins &amp; </a:t>
            </a:r>
            <a:r>
              <a:rPr lang="en-US" sz="1600" dirty="0" err="1"/>
              <a:t>Noeth</a:t>
            </a:r>
            <a:r>
              <a:rPr lang="en-US" sz="1600" dirty="0"/>
              <a:t>, 2004; </a:t>
            </a:r>
            <a:r>
              <a:rPr lang="en-US" sz="1600" dirty="0" err="1"/>
              <a:t>Upcraft</a:t>
            </a:r>
            <a:r>
              <a:rPr lang="en-US" sz="1600" dirty="0"/>
              <a:t> &amp; Kramer, 1995; Varney, 2007). </a:t>
            </a:r>
            <a:endParaRPr lang="en-US" sz="1600" dirty="0" smtClean="0"/>
          </a:p>
          <a:p>
            <a:r>
              <a:rPr lang="en-US" sz="1600" dirty="0" smtClean="0"/>
              <a:t>Advising takes many forms – “ad hoc” to </a:t>
            </a:r>
            <a:r>
              <a:rPr lang="en-US" sz="1600" dirty="0"/>
              <a:t>“intentional” or “intrusive” </a:t>
            </a:r>
            <a:r>
              <a:rPr lang="en-US" sz="1600" dirty="0" smtClean="0"/>
              <a:t>advising </a:t>
            </a:r>
            <a:r>
              <a:rPr lang="en-US" sz="1600" dirty="0"/>
              <a:t>(Drake, Jordan &amp; Miller, 2013; Varney, 2007) </a:t>
            </a:r>
            <a:endParaRPr lang="en-US" sz="1600" dirty="0" smtClean="0"/>
          </a:p>
          <a:p>
            <a:r>
              <a:rPr lang="en-US" sz="1600" dirty="0" smtClean="0"/>
              <a:t>Intentional advising </a:t>
            </a:r>
            <a:r>
              <a:rPr lang="en-US" sz="1600" dirty="0"/>
              <a:t>process is “systematic and directive” if not, at times, prescriptive and developmental (</a:t>
            </a:r>
            <a:r>
              <a:rPr lang="en-US" sz="1600" dirty="0" err="1"/>
              <a:t>Upcraft</a:t>
            </a:r>
            <a:r>
              <a:rPr lang="en-US" sz="1600" dirty="0"/>
              <a:t> &amp; Kramer, 1995). </a:t>
            </a:r>
            <a:endParaRPr lang="en-US" sz="1600" dirty="0" smtClean="0"/>
          </a:p>
          <a:p>
            <a:r>
              <a:rPr lang="en-US" sz="1600" dirty="0" smtClean="0"/>
              <a:t>Intentional </a:t>
            </a:r>
            <a:r>
              <a:rPr lang="en-US" sz="1600" dirty="0"/>
              <a:t>advisers can help students identify and set career and academic goals, and develop strategies to reach their goals (Earl, 1987). </a:t>
            </a:r>
            <a:endParaRPr lang="en-US" sz="1600" dirty="0" smtClean="0"/>
          </a:p>
          <a:p>
            <a:r>
              <a:rPr lang="en-US" sz="1600" dirty="0" smtClean="0"/>
              <a:t>Research suggests that this increases </a:t>
            </a:r>
            <a:r>
              <a:rPr lang="en-US" sz="1600" dirty="0"/>
              <a:t>students’ academic motivation (Bean &amp; </a:t>
            </a:r>
            <a:r>
              <a:rPr lang="en-US" sz="1600" dirty="0" err="1"/>
              <a:t>Metzner</a:t>
            </a:r>
            <a:r>
              <a:rPr lang="en-US" sz="1600" dirty="0"/>
              <a:t>, 1985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Can provide opportunities </a:t>
            </a:r>
            <a:r>
              <a:rPr lang="en-US" sz="1600" dirty="0"/>
              <a:t>for discussions about non-academic issues, and referrals for needed resources on and off campus, e.g. social and financial supportive services</a:t>
            </a:r>
            <a:r>
              <a:rPr lang="en-US" sz="1600" dirty="0" smtClean="0"/>
              <a:t>. (</a:t>
            </a:r>
            <a:r>
              <a:rPr lang="en-US" sz="1600" dirty="0"/>
              <a:t>Varney, 2007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830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The Coaches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Job qualifications included a college degree, and preference for individuals with two years of professional “experience with non-traditional students, academically under-prepared high school graduates” (e.g., adult basic education/GED) and/or “experience with at-risk populations” (Colorado Community College System, 2012b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Colleges </a:t>
            </a:r>
            <a:r>
              <a:rPr lang="en-US" sz="2000" dirty="0"/>
              <a:t>also sought individuals with strong interpersonal, organizational, and problem-solving </a:t>
            </a:r>
            <a:r>
              <a:rPr lang="en-US" sz="2000" dirty="0" smtClean="0"/>
              <a:t>skills</a:t>
            </a:r>
          </a:p>
          <a:p>
            <a:r>
              <a:rPr lang="en-US" sz="2000" dirty="0" smtClean="0"/>
              <a:t>Looked for an </a:t>
            </a:r>
            <a:r>
              <a:rPr lang="en-US" sz="2000" dirty="0"/>
              <a:t>“attitude of optimism/able to inspire </a:t>
            </a:r>
            <a:r>
              <a:rPr lang="en-US" sz="2000" dirty="0" smtClean="0"/>
              <a:t>confidence”</a:t>
            </a:r>
          </a:p>
          <a:p>
            <a:r>
              <a:rPr lang="en-US" sz="2000" dirty="0" smtClean="0"/>
              <a:t>Coaches came from all disciplines</a:t>
            </a:r>
          </a:p>
          <a:p>
            <a:r>
              <a:rPr lang="en-US" sz="2000" dirty="0" smtClean="0"/>
              <a:t>There was turnover</a:t>
            </a:r>
          </a:p>
        </p:txBody>
      </p:sp>
    </p:spTree>
    <p:extLst>
      <p:ext uri="{BB962C8B-B14F-4D97-AF65-F5344CB8AC3E}">
        <p14:creationId xmlns:p14="http://schemas.microsoft.com/office/powerpoint/2010/main" val="394526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Functions of </a:t>
            </a:r>
            <a:r>
              <a:rPr lang="en-US" sz="2800" b="1" dirty="0" smtClean="0"/>
              <a:t>Career Coaches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Location is important re coach visibility and access. The physical location of the 15 coaches varied widely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Coaches had different methods of outreach</a:t>
            </a:r>
            <a:endParaRPr lang="en-US" sz="1800" dirty="0"/>
          </a:p>
          <a:p>
            <a:r>
              <a:rPr lang="en-US" sz="1800" dirty="0" smtClean="0"/>
              <a:t>Many coaches </a:t>
            </a:r>
            <a:r>
              <a:rPr lang="en-US" sz="1800" dirty="0"/>
              <a:t>“marketed” their availability </a:t>
            </a:r>
            <a:r>
              <a:rPr lang="en-US" sz="1800" dirty="0" smtClean="0"/>
              <a:t>by </a:t>
            </a:r>
            <a:r>
              <a:rPr lang="en-US" sz="1800" dirty="0"/>
              <a:t>leading workshops and conducting class presentations on study skills, time management and other soft skills, job readiness and employment searches. Some also provided learning style assessments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Coaches were involved in academic advising at differing levels</a:t>
            </a:r>
            <a:endParaRPr lang="en-US" sz="1800" dirty="0"/>
          </a:p>
          <a:p>
            <a:r>
              <a:rPr lang="en-US" sz="1800" dirty="0" smtClean="0"/>
              <a:t>Being aware of other resources at the college was essential</a:t>
            </a:r>
            <a:endParaRPr lang="en-US" sz="1800" dirty="0"/>
          </a:p>
          <a:p>
            <a:r>
              <a:rPr lang="en-US" sz="1800" dirty="0" smtClean="0"/>
              <a:t>Using important times and tools -  registration and early alert systems was helpful</a:t>
            </a:r>
          </a:p>
          <a:p>
            <a:r>
              <a:rPr lang="en-US" sz="1800" dirty="0" smtClean="0"/>
              <a:t>Teaching was often a useful was to connect with students</a:t>
            </a:r>
          </a:p>
          <a:p>
            <a:r>
              <a:rPr lang="en-US" sz="1800" dirty="0" smtClean="0"/>
              <a:t>Career counseling</a:t>
            </a:r>
          </a:p>
          <a:p>
            <a:r>
              <a:rPr lang="en-US" sz="1800" dirty="0" smtClean="0"/>
              <a:t>Soft skills</a:t>
            </a:r>
          </a:p>
          <a:p>
            <a:r>
              <a:rPr lang="en-US" sz="1800" dirty="0" smtClean="0"/>
              <a:t>Internships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0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Number of Students served by Coach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47812" y="1914525"/>
          <a:ext cx="604837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5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042389"/>
              </p:ext>
            </p:extLst>
          </p:nvPr>
        </p:nvGraphicFramePr>
        <p:xfrm>
          <a:off x="1219201" y="2917103"/>
          <a:ext cx="6040436" cy="2340697"/>
        </p:xfrm>
        <a:graphic>
          <a:graphicData uri="http://schemas.openxmlformats.org/drawingml/2006/table">
            <a:tbl>
              <a:tblPr firstRow="1" firstCol="1" bandRow="1"/>
              <a:tblGrid>
                <a:gridCol w="1213796"/>
                <a:gridCol w="1230208"/>
                <a:gridCol w="1027552"/>
                <a:gridCol w="1348662"/>
                <a:gridCol w="1220218"/>
              </a:tblGrid>
              <a:tr h="4939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Credential Earned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Completers of all energy students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N=288 out of a total of 2723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Completers who met with Career Coach N=179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43"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AAS-only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46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15%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43"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Certificate-only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202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8%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129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72%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86"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AAS and Certificate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74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</a:rPr>
                        <a:t>13%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93772"/>
            <a:ext cx="655820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Palatino Linotype" panose="0204050205050503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TABLE I: Comparison of Completion Rates among Students </a:t>
            </a:r>
            <a:endParaRPr lang="en-US" altLang="en-US" sz="1800" b="1" dirty="0" smtClean="0">
              <a:solidFill>
                <a:schemeClr val="tx1"/>
              </a:solidFill>
              <a:latin typeface="Palatino Linotype" panose="0204050205050503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 smtClean="0">
                <a:solidFill>
                  <a:schemeClr val="tx1"/>
                </a:solidFill>
                <a:latin typeface="Palatino Linotype" panose="0204050205050503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who </a:t>
            </a:r>
            <a:r>
              <a:rPr lang="en-US" altLang="en-US" sz="1800" b="1" dirty="0">
                <a:solidFill>
                  <a:schemeClr val="tx1"/>
                </a:solidFill>
                <a:latin typeface="Palatino Linotype" panose="0204050205050503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met with a Career Coach</a:t>
            </a:r>
            <a:endParaRPr lang="en-US" altLang="en-US" sz="800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9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Issues </a:t>
            </a:r>
            <a:r>
              <a:rPr lang="en-US" sz="2800" b="1" dirty="0"/>
              <a:t>of S</a:t>
            </a:r>
            <a:r>
              <a:rPr lang="en-US" sz="2800" b="1" dirty="0" smtClean="0"/>
              <a:t>ustainability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  <a:p>
            <a:r>
              <a:rPr lang="en-US" sz="1800" dirty="0"/>
              <a:t>C</a:t>
            </a:r>
            <a:r>
              <a:rPr lang="en-US" sz="1800" dirty="0" smtClean="0"/>
              <a:t>onsortium </a:t>
            </a:r>
            <a:r>
              <a:rPr lang="en-US" sz="1800" dirty="0"/>
              <a:t>colleges accepted, if not welcomed, the arrival of the grant-funded career coach to address student needs. </a:t>
            </a:r>
            <a:endParaRPr lang="en-US" sz="1800" dirty="0" smtClean="0"/>
          </a:p>
          <a:p>
            <a:r>
              <a:rPr lang="en-US" sz="1800" dirty="0"/>
              <a:t>C</a:t>
            </a:r>
            <a:r>
              <a:rPr lang="en-US" sz="1800" dirty="0" smtClean="0"/>
              <a:t>ollege </a:t>
            </a:r>
            <a:r>
              <a:rPr lang="en-US" sz="1800" dirty="0"/>
              <a:t>administrators recognized the multiple ways coaches supported and helped students; and faculty and staff increasingly referred students to them. </a:t>
            </a:r>
            <a:endParaRPr lang="en-US" sz="1800" dirty="0"/>
          </a:p>
          <a:p>
            <a:r>
              <a:rPr lang="en-US" sz="1800" dirty="0" smtClean="0"/>
              <a:t>As the grant ends despite </a:t>
            </a:r>
            <a:r>
              <a:rPr lang="en-US" sz="1800" dirty="0"/>
              <a:t>colleges wanting to be “sure students are successful once the grant’s (sic) over and that we’re not just leaving them high and dry…” </a:t>
            </a:r>
            <a:r>
              <a:rPr lang="en-US" sz="1800" dirty="0"/>
              <a:t>the coach position was discontinued at all TAA colleges. </a:t>
            </a:r>
            <a:endParaRPr lang="en-US" sz="1800" dirty="0" smtClean="0"/>
          </a:p>
          <a:p>
            <a:pPr marL="139700" indent="0">
              <a:buNone/>
            </a:pPr>
            <a:r>
              <a:rPr lang="en-US" sz="1800" dirty="0" smtClean="0"/>
              <a:t>Some colleges did:</a:t>
            </a:r>
          </a:p>
          <a:p>
            <a:r>
              <a:rPr lang="en-US" sz="1800" dirty="0"/>
              <a:t>I</a:t>
            </a:r>
            <a:r>
              <a:rPr lang="en-US" sz="1800" dirty="0" smtClean="0"/>
              <a:t>ntegrate </a:t>
            </a:r>
            <a:r>
              <a:rPr lang="en-US" sz="1800" dirty="0"/>
              <a:t>some coach functions into their traditional advising services. </a:t>
            </a:r>
            <a:endParaRPr lang="en-US" sz="1800" dirty="0" smtClean="0"/>
          </a:p>
          <a:p>
            <a:r>
              <a:rPr lang="en-US" sz="1800" dirty="0" smtClean="0"/>
              <a:t>Reassign their </a:t>
            </a:r>
            <a:r>
              <a:rPr lang="en-US" sz="1800" dirty="0"/>
              <a:t>coach to other positions within the college. </a:t>
            </a:r>
            <a:endParaRPr lang="en-US" sz="1800" dirty="0" smtClean="0"/>
          </a:p>
          <a:p>
            <a:r>
              <a:rPr lang="en-US" sz="1800" dirty="0" smtClean="0"/>
              <a:t>Shift staff to another TAA grant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few </a:t>
            </a:r>
            <a:r>
              <a:rPr lang="en-US" sz="1800" dirty="0" smtClean="0"/>
              <a:t>colleges, </a:t>
            </a:r>
            <a:r>
              <a:rPr lang="en-US" sz="1800" dirty="0"/>
              <a:t>restructured student services into “student success and retention services” and enrollment services, but separated career planning and advising services.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863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690</Words>
  <Application>Microsoft Office PowerPoint</Application>
  <PresentationFormat>On-screen Show (4:3)</PresentationFormat>
  <Paragraphs>96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SimSun</vt:lpstr>
      <vt:lpstr>Arial</vt:lpstr>
      <vt:lpstr>Calibri</vt:lpstr>
      <vt:lpstr>Helvetica Neue</vt:lpstr>
      <vt:lpstr>Mangal</vt:lpstr>
      <vt:lpstr>Palatino Linotype</vt:lpstr>
      <vt:lpstr>Times New Roman</vt:lpstr>
      <vt:lpstr>Default</vt:lpstr>
      <vt:lpstr> INTRUSIVE ADVISING: LESSONS LEARNED FROM TAACCCT </vt:lpstr>
      <vt:lpstr>Intrusive Advising</vt:lpstr>
      <vt:lpstr>Agenda</vt:lpstr>
      <vt:lpstr> Intentional advising </vt:lpstr>
      <vt:lpstr>The Coaches </vt:lpstr>
      <vt:lpstr>Functions of Career Coaches </vt:lpstr>
      <vt:lpstr>Number of Students served by Coach </vt:lpstr>
      <vt:lpstr> </vt:lpstr>
      <vt:lpstr> Issues of Sustainability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 State Community College TAACCCT EVALUATION  Advanced Manufacturing Career Pathway Training</dc:title>
  <dc:creator>Michelle</dc:creator>
  <cp:lastModifiedBy>HMcKay</cp:lastModifiedBy>
  <cp:revision>32</cp:revision>
  <cp:lastPrinted>2015-07-02T19:55:40Z</cp:lastPrinted>
  <dcterms:modified xsi:type="dcterms:W3CDTF">2015-11-09T22:19:58Z</dcterms:modified>
</cp:coreProperties>
</file>