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8" r:id="rId1"/>
  </p:sldMasterIdLst>
  <p:notesMasterIdLst>
    <p:notesMasterId r:id="rId22"/>
  </p:notesMasterIdLst>
  <p:handoutMasterIdLst>
    <p:handoutMasterId r:id="rId23"/>
  </p:handoutMasterIdLst>
  <p:sldIdLst>
    <p:sldId id="522" r:id="rId2"/>
    <p:sldId id="622" r:id="rId3"/>
    <p:sldId id="618" r:id="rId4"/>
    <p:sldId id="619" r:id="rId5"/>
    <p:sldId id="617" r:id="rId6"/>
    <p:sldId id="613" r:id="rId7"/>
    <p:sldId id="616" r:id="rId8"/>
    <p:sldId id="614" r:id="rId9"/>
    <p:sldId id="615" r:id="rId10"/>
    <p:sldId id="624" r:id="rId11"/>
    <p:sldId id="626" r:id="rId12"/>
    <p:sldId id="629" r:id="rId13"/>
    <p:sldId id="627" r:id="rId14"/>
    <p:sldId id="628" r:id="rId15"/>
    <p:sldId id="630" r:id="rId16"/>
    <p:sldId id="631" r:id="rId17"/>
    <p:sldId id="623" r:id="rId18"/>
    <p:sldId id="632" r:id="rId19"/>
    <p:sldId id="633" r:id="rId20"/>
    <p:sldId id="634" r:id="rId21"/>
  </p:sldIdLst>
  <p:sldSz cx="9144000" cy="6858000" type="screen4x3"/>
  <p:notesSz cx="6997700" cy="9271000"/>
  <p:defaultTextStyle>
    <a:defPPr>
      <a:defRPr lang="en-US"/>
    </a:defPPr>
    <a:lvl1pPr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672" userDrawn="1">
          <p15:clr>
            <a:srgbClr val="A4A3A4"/>
          </p15:clr>
        </p15:guide>
        <p15:guide id="4" orient="horz" pos="3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CA60"/>
    <a:srgbClr val="4F2683"/>
    <a:srgbClr val="FFC525"/>
    <a:srgbClr val="5D9732"/>
    <a:srgbClr val="BF311A"/>
    <a:srgbClr val="003F82"/>
    <a:srgbClr val="00CC00"/>
    <a:srgbClr val="006600"/>
    <a:srgbClr val="FF0000"/>
    <a:srgbClr val="C0CA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4" autoAdjust="0"/>
    <p:restoredTop sz="60430" autoAdjust="0"/>
  </p:normalViewPr>
  <p:slideViewPr>
    <p:cSldViewPr>
      <p:cViewPr varScale="1">
        <p:scale>
          <a:sx n="28" d="100"/>
          <a:sy n="28" d="100"/>
        </p:scale>
        <p:origin x="1704" y="54"/>
      </p:cViewPr>
      <p:guideLst>
        <p:guide orient="horz" pos="2160"/>
        <p:guide pos="2880"/>
        <p:guide orient="horz" pos="672"/>
        <p:guide orient="horz"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defTabSz="912813">
              <a:defRPr sz="1200">
                <a:latin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3962400" y="0"/>
            <a:ext cx="3033713" cy="46355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algn="r" defTabSz="912813">
              <a:defRPr sz="1200">
                <a:latin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0" y="8805863"/>
            <a:ext cx="3033713" cy="463550"/>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defTabSz="912813">
              <a:defRPr sz="1200">
                <a:latin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3962400" y="8805863"/>
            <a:ext cx="3033713" cy="463550"/>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algn="r" defTabSz="912813">
              <a:defRPr sz="1200">
                <a:latin typeface="Arial" charset="0"/>
              </a:defRPr>
            </a:lvl1pPr>
          </a:lstStyle>
          <a:p>
            <a:pPr>
              <a:defRPr/>
            </a:pPr>
            <a:fld id="{F14AD3AF-E853-41DD-9C6B-157657455CBF}" type="slidenum">
              <a:rPr lang="en-US"/>
              <a:pPr>
                <a:defRPr/>
              </a:pPr>
              <a:t>‹#›</a:t>
            </a:fld>
            <a:endParaRPr lang="en-US"/>
          </a:p>
        </p:txBody>
      </p:sp>
    </p:spTree>
    <p:extLst>
      <p:ext uri="{BB962C8B-B14F-4D97-AF65-F5344CB8AC3E}">
        <p14:creationId xmlns:p14="http://schemas.microsoft.com/office/powerpoint/2010/main" val="1734314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63988" y="0"/>
            <a:ext cx="3033712"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07450"/>
            <a:ext cx="3033713"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63988" y="8807450"/>
            <a:ext cx="3033712"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a:defRPr sz="1200">
                <a:latin typeface="Arial" charset="0"/>
              </a:defRPr>
            </a:lvl1pPr>
          </a:lstStyle>
          <a:p>
            <a:pPr>
              <a:defRPr/>
            </a:pPr>
            <a:fld id="{8DB8C9F8-2507-43B8-94EB-5DEE5D53B02A}" type="slidenum">
              <a:rPr lang="en-US"/>
              <a:pPr>
                <a:defRPr/>
              </a:pPr>
              <a:t>‹#›</a:t>
            </a:fld>
            <a:endParaRPr lang="en-US"/>
          </a:p>
        </p:txBody>
      </p:sp>
    </p:spTree>
    <p:extLst>
      <p:ext uri="{BB962C8B-B14F-4D97-AF65-F5344CB8AC3E}">
        <p14:creationId xmlns:p14="http://schemas.microsoft.com/office/powerpoint/2010/main" val="1634438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pPr eaLnBrk="1" hangingPunct="1"/>
            <a:r>
              <a:rPr lang="en-US" dirty="0" smtClean="0"/>
              <a:t>The Mission Mountains in</a:t>
            </a:r>
            <a:r>
              <a:rPr lang="en-US" baseline="0" dirty="0" smtClean="0"/>
              <a:t> Montana</a:t>
            </a:r>
            <a:endParaRPr lang="en-US" dirty="0" smtClean="0"/>
          </a:p>
          <a:p>
            <a:pPr eaLnBrk="1" hangingPunct="1"/>
            <a:r>
              <a:rPr lang="en-US" dirty="0" smtClean="0"/>
              <a:t>Photo credit:</a:t>
            </a:r>
          </a:p>
        </p:txBody>
      </p:sp>
    </p:spTree>
    <p:extLst>
      <p:ext uri="{BB962C8B-B14F-4D97-AF65-F5344CB8AC3E}">
        <p14:creationId xmlns:p14="http://schemas.microsoft.com/office/powerpoint/2010/main" val="1446138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Arial" charset="0"/>
                <a:ea typeface="ヒラギノ角ゴ Pro W3" pitchFamily="1" charset="-128"/>
                <a:cs typeface="+mn-cs"/>
              </a:rPr>
              <a:t>If calculated as a percentage of the population for 2015, Montana is right in the middle of states at 23. </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10</a:t>
            </a:fld>
            <a:endParaRPr lang="en-US"/>
          </a:p>
        </p:txBody>
      </p:sp>
    </p:spTree>
    <p:extLst>
      <p:ext uri="{BB962C8B-B14F-4D97-AF65-F5344CB8AC3E}">
        <p14:creationId xmlns:p14="http://schemas.microsoft.com/office/powerpoint/2010/main" val="480153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11</a:t>
            </a:fld>
            <a:endParaRPr lang="en-US"/>
          </a:p>
        </p:txBody>
      </p:sp>
    </p:spTree>
    <p:extLst>
      <p:ext uri="{BB962C8B-B14F-4D97-AF65-F5344CB8AC3E}">
        <p14:creationId xmlns:p14="http://schemas.microsoft.com/office/powerpoint/2010/main" val="439112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interviews</a:t>
            </a:r>
            <a:r>
              <a:rPr lang="en-US" baseline="0" dirty="0" smtClean="0"/>
              <a:t> to date, about half from higher education administration and half state agency representatives</a:t>
            </a:r>
          </a:p>
          <a:p>
            <a:r>
              <a:rPr lang="en-US" baseline="0" dirty="0" smtClean="0"/>
              <a:t>We have also collected information on apprenticeship during site visits, where we asked faculty, students, administrators, and employers about what apprenticeships are and whether they have any interest in participating</a:t>
            </a:r>
          </a:p>
          <a:p>
            <a:r>
              <a:rPr lang="en-US" baseline="0" dirty="0" smtClean="0"/>
              <a:t>Finally, we currently have an employer survey out to about 150 employers in the state that includes questions on apprenticeship, and there will be a student survey in the spring that will also include apprenticeship </a:t>
            </a:r>
            <a:r>
              <a:rPr lang="en-US" baseline="0" dirty="0" err="1" smtClean="0"/>
              <a:t>itemss</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12</a:t>
            </a:fld>
            <a:endParaRPr lang="en-US"/>
          </a:p>
        </p:txBody>
      </p:sp>
    </p:spTree>
    <p:extLst>
      <p:ext uri="{BB962C8B-B14F-4D97-AF65-F5344CB8AC3E}">
        <p14:creationId xmlns:p14="http://schemas.microsoft.com/office/powerpoint/2010/main" val="1102407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Attract</a:t>
            </a:r>
            <a:r>
              <a:rPr lang="en-US" baseline="0" dirty="0" smtClean="0"/>
              <a:t> workers, and especially young workers, to n</a:t>
            </a:r>
            <a:r>
              <a:rPr lang="en-US" dirty="0" smtClean="0"/>
              <a:t>ew</a:t>
            </a:r>
            <a:r>
              <a:rPr lang="en-US" baseline="0" dirty="0" smtClean="0"/>
              <a:t> fields, areas with severe labor force shortages</a:t>
            </a:r>
          </a:p>
          <a:p>
            <a:r>
              <a:rPr lang="en-US" baseline="0" dirty="0" smtClean="0"/>
              <a:t>High school graduates with low skill levels leave the state for higher paid jobs out of state, especially in the Bakken oil fields and to a lesser extent in MT</a:t>
            </a:r>
          </a:p>
          <a:p>
            <a:r>
              <a:rPr lang="en-US" baseline="0" dirty="0" smtClean="0"/>
              <a:t>At the same time, the growth of the manufacturing is slowed by the inability of firms to find workers with the skills they need</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13</a:t>
            </a:fld>
            <a:endParaRPr lang="en-US"/>
          </a:p>
        </p:txBody>
      </p:sp>
    </p:spTree>
    <p:extLst>
      <p:ext uri="{BB962C8B-B14F-4D97-AF65-F5344CB8AC3E}">
        <p14:creationId xmlns:p14="http://schemas.microsoft.com/office/powerpoint/2010/main" val="1998360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most</a:t>
            </a:r>
            <a:r>
              <a:rPr lang="en-US" baseline="0" dirty="0" smtClean="0"/>
              <a:t> important: </a:t>
            </a:r>
            <a:r>
              <a:rPr lang="en-US" dirty="0" smtClean="0"/>
              <a:t>Instruction</a:t>
            </a:r>
            <a:r>
              <a:rPr lang="en-US" baseline="0" dirty="0" smtClean="0"/>
              <a:t> weakest part of apprenticeship; about a 50% percent drop out rate</a:t>
            </a:r>
          </a:p>
          <a:p>
            <a:r>
              <a:rPr lang="en-US" baseline="0" dirty="0" smtClean="0"/>
              <a:t>-More highly skilled workforce</a:t>
            </a:r>
          </a:p>
          <a:p>
            <a:r>
              <a:rPr lang="en-US" baseline="0" dirty="0" smtClean="0"/>
              <a:t>-Criticism of apprenticeship has been that it is too specialized</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14</a:t>
            </a:fld>
            <a:endParaRPr lang="en-US"/>
          </a:p>
        </p:txBody>
      </p:sp>
    </p:spTree>
    <p:extLst>
      <p:ext uri="{BB962C8B-B14F-4D97-AF65-F5344CB8AC3E}">
        <p14:creationId xmlns:p14="http://schemas.microsoft.com/office/powerpoint/2010/main" val="2746159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Three strategies:</a:t>
            </a:r>
          </a:p>
          <a:p>
            <a:r>
              <a:rPr lang="en-US" baseline="0" dirty="0" smtClean="0"/>
              <a:t>The first strategy is to provide an opportunity for graduates of the </a:t>
            </a:r>
            <a:r>
              <a:rPr lang="en-US" baseline="0" dirty="0" err="1" smtClean="0"/>
              <a:t>RevUp</a:t>
            </a:r>
            <a:r>
              <a:rPr lang="en-US" baseline="0" dirty="0" smtClean="0"/>
              <a:t> programs to enter apprenticeship with reduced requirements.</a:t>
            </a:r>
          </a:p>
          <a:p>
            <a:r>
              <a:rPr lang="en-US" baseline="0" dirty="0" smtClean="0"/>
              <a:t>Currently, one college in the state does this in construction fields; hoping to expand to other colleges and also new fields</a:t>
            </a:r>
          </a:p>
          <a:p>
            <a:r>
              <a:rPr lang="en-US" baseline="0" dirty="0" smtClean="0"/>
              <a:t>Starting by doing an agreement between the unions and the colleges; still pending</a:t>
            </a:r>
          </a:p>
          <a:p>
            <a:r>
              <a:rPr lang="en-US" dirty="0" smtClean="0"/>
              <a:t>Next, they</a:t>
            </a:r>
            <a:r>
              <a:rPr lang="en-US" baseline="0" dirty="0" smtClean="0"/>
              <a:t> would like to offer those who have an apprenticeship to receive credit for prior learning and be able to earn a AAS degree in a field related to their apprenticeship. </a:t>
            </a:r>
          </a:p>
          <a:p>
            <a:r>
              <a:rPr lang="en-US" baseline="0" dirty="0" smtClean="0"/>
              <a:t>Credit for prior learning has been pretty restricted in MT. Recently (in September) some limits of the number of credits that can be awarded were changed, but still at instructor discretion. Would like to have an agreement in place that would say apprenticeship certificate holders are eligible for X amount of credits in an AAS degree program, and that this agreement would be valid statewide, wherever the program is offered.</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15</a:t>
            </a:fld>
            <a:endParaRPr lang="en-US"/>
          </a:p>
        </p:txBody>
      </p:sp>
    </p:spTree>
    <p:extLst>
      <p:ext uri="{BB962C8B-B14F-4D97-AF65-F5344CB8AC3E}">
        <p14:creationId xmlns:p14="http://schemas.microsoft.com/office/powerpoint/2010/main" val="1730843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all others they wanted to establish a different kind of apprenticeship with these features</a:t>
            </a:r>
            <a:r>
              <a:rPr lang="en-US" dirty="0" smtClean="0"/>
              <a:t>;</a:t>
            </a:r>
            <a:r>
              <a:rPr lang="en-US" baseline="0" dirty="0" smtClean="0"/>
              <a:t> some promising programs in the state, but not really any consensus that this model is the right one, or that this model is feasible right now. Three new programs emerging across the state: construction, manufacturing, and sheet metal</a:t>
            </a:r>
          </a:p>
          <a:p>
            <a:r>
              <a:rPr lang="en-US" baseline="0" dirty="0" smtClean="0"/>
              <a:t>Nascent programs are still pretty much hours based.</a:t>
            </a:r>
          </a:p>
          <a:p>
            <a:r>
              <a:rPr lang="en-US" baseline="0" dirty="0" smtClean="0"/>
              <a:t>The level of integration of coursework and OJT varies: for construction, students attend school in the off season; sheet metal, they do coursework first, then OJT. The manufacturing program is with five employers and has the most potential to truly integrate coursework and OJT, but has run into difficulties in that the employers don’t want to release the apprentices for class during working hours, and faculty are unwilling to teach in the evening or on weekends</a:t>
            </a:r>
          </a:p>
          <a:p>
            <a:r>
              <a:rPr lang="en-US" baseline="0" dirty="0" smtClean="0"/>
              <a:t>Financial aid eligible since students are typically attending school FT, but beyond wages, employers not covering education costs</a:t>
            </a:r>
          </a:p>
          <a:p>
            <a:r>
              <a:rPr lang="en-US" baseline="0" dirty="0" smtClean="0"/>
              <a:t>For the AAS, need to complete all of the classes that they would if they weren’t an apprentice</a:t>
            </a:r>
          </a:p>
          <a:p>
            <a:r>
              <a:rPr lang="en-US" baseline="0" dirty="0" smtClean="0"/>
              <a:t>Do offer an AAS and apprenticeship certificate, but not particularly </a:t>
            </a:r>
            <a:r>
              <a:rPr lang="en-US" baseline="0" dirty="0" err="1" smtClean="0"/>
              <a:t>accelarated</a:t>
            </a:r>
            <a:r>
              <a:rPr lang="en-US" baseline="0" dirty="0" smtClean="0"/>
              <a: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16</a:t>
            </a:fld>
            <a:endParaRPr lang="en-US"/>
          </a:p>
        </p:txBody>
      </p:sp>
    </p:spTree>
    <p:extLst>
      <p:ext uri="{BB962C8B-B14F-4D97-AF65-F5344CB8AC3E}">
        <p14:creationId xmlns:p14="http://schemas.microsoft.com/office/powerpoint/2010/main" val="3526326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how did </a:t>
            </a:r>
            <a:r>
              <a:rPr lang="en-US" baseline="0" dirty="0" err="1" smtClean="0"/>
              <a:t>RevUp</a:t>
            </a:r>
            <a:r>
              <a:rPr lang="en-US" baseline="0" dirty="0" smtClean="0"/>
              <a:t> approach their work in apprenticeship?</a:t>
            </a:r>
          </a:p>
          <a:p>
            <a:r>
              <a:rPr lang="en-US" baseline="0" dirty="0" smtClean="0"/>
              <a:t>Mentioned </a:t>
            </a:r>
            <a:r>
              <a:rPr lang="en-US" baseline="0" dirty="0" err="1" smtClean="0"/>
              <a:t>RevUp’s</a:t>
            </a:r>
            <a:r>
              <a:rPr lang="en-US" baseline="0" dirty="0" smtClean="0"/>
              <a:t> work to connect union and college programs.</a:t>
            </a:r>
          </a:p>
          <a:p>
            <a:r>
              <a:rPr lang="en-US" baseline="0" dirty="0" smtClean="0"/>
              <a:t>But for establishing new apprenticeship programs using a different model than has been used in the past, had a college level approach that depended heavily on workforce navigators, whose role is to connect </a:t>
            </a:r>
            <a:r>
              <a:rPr lang="en-US" baseline="0" dirty="0" err="1" smtClean="0"/>
              <a:t>RevUp</a:t>
            </a:r>
            <a:r>
              <a:rPr lang="en-US" baseline="0" dirty="0" smtClean="0"/>
              <a:t> programs with employers for their input, for recruiting students, and also for student job placement</a:t>
            </a:r>
          </a:p>
          <a:p>
            <a:endParaRPr lang="en-US" baseline="0" dirty="0" smtClean="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17</a:t>
            </a:fld>
            <a:endParaRPr lang="en-US"/>
          </a:p>
        </p:txBody>
      </p:sp>
    </p:spTree>
    <p:extLst>
      <p:ext uri="{BB962C8B-B14F-4D97-AF65-F5344CB8AC3E}">
        <p14:creationId xmlns:p14="http://schemas.microsoft.com/office/powerpoint/2010/main" val="1456384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College staff: Why needed? Why should colleges be involved? Confusion with paid-internships; co-ops. Employers: Concerns about union involvement</a:t>
            </a:r>
          </a:p>
          <a:p>
            <a:pPr marL="171450" indent="-171450">
              <a:buFontTx/>
              <a:buChar char="-"/>
            </a:pPr>
            <a:r>
              <a:rPr lang="en-US" baseline="0" dirty="0" smtClean="0"/>
              <a:t>Accrediting agencies place restrictions on the number of credits that can be awarded for prior learning, or for experiential learning not taught by faculty</a:t>
            </a:r>
          </a:p>
          <a:p>
            <a:pPr marL="171450" indent="-171450">
              <a:buFontTx/>
              <a:buChar char="-"/>
            </a:pPr>
            <a:r>
              <a:rPr lang="en-US" baseline="0" dirty="0" smtClean="0"/>
              <a:t>Low employer interest, either from competing demands, concerns about burden and costs, and also, own training programs</a:t>
            </a:r>
          </a:p>
          <a:p>
            <a:pPr marL="171450" indent="-171450">
              <a:buFontTx/>
              <a:buChar char="-"/>
            </a:pPr>
            <a:r>
              <a:rPr lang="en-US" baseline="0" dirty="0" smtClean="0"/>
              <a:t>Inflexibility on the part of colleges regarding the way programs are offered – course scheduling</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18</a:t>
            </a:fld>
            <a:endParaRPr lang="en-US"/>
          </a:p>
        </p:txBody>
      </p:sp>
    </p:spTree>
    <p:extLst>
      <p:ext uri="{BB962C8B-B14F-4D97-AF65-F5344CB8AC3E}">
        <p14:creationId xmlns:p14="http://schemas.microsoft.com/office/powerpoint/2010/main" val="703846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In response to these challenges, </a:t>
            </a:r>
            <a:r>
              <a:rPr lang="en-US" baseline="0" dirty="0" err="1" smtClean="0"/>
              <a:t>RevUp</a:t>
            </a:r>
            <a:r>
              <a:rPr lang="en-US" baseline="0" dirty="0" smtClean="0"/>
              <a:t> has changed how it is addressing apprenticeship, and also the new </a:t>
            </a:r>
            <a:r>
              <a:rPr lang="en-US" baseline="0" dirty="0" err="1" smtClean="0"/>
              <a:t>HealthCARE</a:t>
            </a:r>
            <a:r>
              <a:rPr lang="en-US" baseline="0" dirty="0" smtClean="0"/>
              <a:t> TAACCCT IV program stated that their approach is based on lessons learned from </a:t>
            </a:r>
            <a:r>
              <a:rPr lang="en-US" baseline="0" dirty="0" err="1" smtClean="0"/>
              <a:t>RevUp</a:t>
            </a:r>
            <a:endParaRPr lang="en-US" baseline="0" dirty="0" smtClean="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19</a:t>
            </a:fld>
            <a:endParaRPr lang="en-US"/>
          </a:p>
        </p:txBody>
      </p:sp>
    </p:spTree>
    <p:extLst>
      <p:ext uri="{BB962C8B-B14F-4D97-AF65-F5344CB8AC3E}">
        <p14:creationId xmlns:p14="http://schemas.microsoft.com/office/powerpoint/2010/main" val="368800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err="1" smtClean="0"/>
              <a:t>RevUp</a:t>
            </a:r>
            <a:r>
              <a:rPr lang="en-US" baseline="0" dirty="0" smtClean="0"/>
              <a:t> is funded by a TAACCCT III grant.</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Project focus is firmly on instituting certificates of technical skills after each program semester, and offering industry recognized credentials.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There are other areas of activity, and apprenticeship is on of these.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project seeks to expand opportunities for students to pursue registered apprenticeships in manufacturing and, to a lesser extent, energy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2</a:t>
            </a:fld>
            <a:endParaRPr lang="en-US"/>
          </a:p>
        </p:txBody>
      </p:sp>
    </p:spTree>
    <p:extLst>
      <p:ext uri="{BB962C8B-B14F-4D97-AF65-F5344CB8AC3E}">
        <p14:creationId xmlns:p14="http://schemas.microsoft.com/office/powerpoint/2010/main" val="6553051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Employer demand; lack of interest</a:t>
            </a:r>
          </a:p>
          <a:p>
            <a:pPr marL="0" indent="0">
              <a:buFontTx/>
              <a:buNone/>
            </a:pPr>
            <a:r>
              <a:rPr lang="en-US" baseline="0" dirty="0" smtClean="0"/>
              <a:t>Connection with other work</a:t>
            </a:r>
          </a:p>
          <a:p>
            <a:pPr marL="0" indent="0">
              <a:buFontTx/>
              <a:buNone/>
            </a:pPr>
            <a:r>
              <a:rPr lang="en-US" baseline="0" dirty="0" smtClean="0"/>
              <a:t>4 percent of apprenticeship participants in MT now are women.</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20</a:t>
            </a:fld>
            <a:endParaRPr lang="en-US"/>
          </a:p>
        </p:txBody>
      </p:sp>
    </p:spTree>
    <p:extLst>
      <p:ext uri="{BB962C8B-B14F-4D97-AF65-F5344CB8AC3E}">
        <p14:creationId xmlns:p14="http://schemas.microsoft.com/office/powerpoint/2010/main" val="112182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Admittedly</a:t>
            </a:r>
            <a:r>
              <a:rPr lang="en-US" baseline="0" dirty="0" smtClean="0"/>
              <a:t>, this day (November 5) was during the U.S.’s first ever National Apprenticeship Week, which was last week.</a:t>
            </a:r>
          </a:p>
          <a:p>
            <a:r>
              <a:rPr lang="en-US" baseline="0" dirty="0" smtClean="0"/>
              <a:t>Contrast between heightened interest in apprenticeship – and the issues that apprenticeship is seen as a means for addressing</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3</a:t>
            </a:fld>
            <a:endParaRPr lang="en-US"/>
          </a:p>
        </p:txBody>
      </p:sp>
    </p:spTree>
    <p:extLst>
      <p:ext uri="{BB962C8B-B14F-4D97-AF65-F5344CB8AC3E}">
        <p14:creationId xmlns:p14="http://schemas.microsoft.com/office/powerpoint/2010/main" val="3339367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active apprenticeships underway in the U.S.</a:t>
            </a:r>
            <a:endParaRPr lang="en-US" dirty="0" smtClean="0"/>
          </a:p>
          <a:p>
            <a:r>
              <a:rPr lang="en-US" dirty="0" smtClean="0"/>
              <a:t>The numbers</a:t>
            </a:r>
            <a:r>
              <a:rPr lang="en-US" baseline="0" dirty="0" smtClean="0"/>
              <a:t> have since increased to an estimated 430K in the third quarter of 2015.</a:t>
            </a:r>
          </a:p>
          <a:p>
            <a:r>
              <a:rPr lang="en-US" baseline="0" dirty="0" smtClean="0"/>
              <a:t>Like employment, apprenticeship numbers declined when the economy is weak, and especially construction.</a:t>
            </a:r>
          </a:p>
          <a:p>
            <a:r>
              <a:rPr lang="en-US" baseline="0" dirty="0" smtClean="0"/>
              <a:t>In contrast, 540,000 new apprentices signed up in Germany in 2011 alone. </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4</a:t>
            </a:fld>
            <a:endParaRPr lang="en-US"/>
          </a:p>
        </p:txBody>
      </p:sp>
    </p:spTree>
    <p:extLst>
      <p:ext uri="{BB962C8B-B14F-4D97-AF65-F5344CB8AC3E}">
        <p14:creationId xmlns:p14="http://schemas.microsoft.com/office/powerpoint/2010/main" val="740794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Oversight is provided by</a:t>
            </a:r>
            <a:r>
              <a:rPr lang="en-US" baseline="0" dirty="0" smtClean="0"/>
              <a:t> the federal Office of Apprenticeship for 25 states; others have their own agencies.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ヒラギノ角ゴ Pro W3" pitchFamily="1" charset="-128"/>
                <a:cs typeface="+mn-cs"/>
              </a:rPr>
              <a:t>Majority</a:t>
            </a:r>
            <a:r>
              <a:rPr lang="en-US" sz="1200" kern="1200" baseline="0" dirty="0" smtClean="0">
                <a:solidFill>
                  <a:schemeClr val="tx1"/>
                </a:solidFill>
                <a:effectLst/>
                <a:latin typeface="Arial" charset="0"/>
                <a:ea typeface="ヒラギノ角ゴ Pro W3" pitchFamily="1" charset="-128"/>
                <a:cs typeface="+mn-cs"/>
              </a:rPr>
              <a:t> are in construction trades (e.g., electricians or plumbers). American apprenticeship grants focus on establishing new apprenticeships in IT and healthcare fields as well as scaling up programs in the trades. </a:t>
            </a:r>
            <a:r>
              <a:rPr lang="en-US" sz="1200" kern="1200" dirty="0" smtClean="0">
                <a:solidFill>
                  <a:schemeClr val="tx1"/>
                </a:solidFill>
                <a:effectLst/>
                <a:latin typeface="Arial" charset="0"/>
                <a:ea typeface="ヒラギノ角ゴ Pro W3" pitchFamily="1" charset="-128"/>
                <a:cs typeface="+mn-cs"/>
              </a:rPr>
              <a:t> </a:t>
            </a:r>
          </a:p>
          <a:p>
            <a:r>
              <a:rPr lang="en-US" dirty="0" smtClean="0"/>
              <a:t>Most apprenticeships</a:t>
            </a:r>
            <a:r>
              <a:rPr lang="en-US" baseline="0" dirty="0" smtClean="0"/>
              <a:t> require </a:t>
            </a:r>
            <a:r>
              <a:rPr lang="en-US" sz="1200" kern="1200" dirty="0" smtClean="0">
                <a:solidFill>
                  <a:schemeClr val="tx1"/>
                </a:solidFill>
                <a:effectLst/>
                <a:latin typeface="Arial" charset="0"/>
                <a:ea typeface="ヒラギノ角ゴ Pro W3" pitchFamily="1" charset="-128"/>
                <a:cs typeface="+mn-cs"/>
              </a:rPr>
              <a:t>2,000 hours of OJT and a minimum</a:t>
            </a:r>
            <a:r>
              <a:rPr lang="en-US" sz="1200" kern="1200" baseline="0" dirty="0" smtClean="0">
                <a:solidFill>
                  <a:schemeClr val="tx1"/>
                </a:solidFill>
                <a:effectLst/>
                <a:latin typeface="Arial" charset="0"/>
                <a:ea typeface="ヒラギノ角ゴ Pro W3" pitchFamily="1" charset="-128"/>
                <a:cs typeface="+mn-cs"/>
              </a:rPr>
              <a:t> </a:t>
            </a:r>
            <a:r>
              <a:rPr lang="en-US" sz="1200" kern="1200" dirty="0" smtClean="0">
                <a:solidFill>
                  <a:schemeClr val="tx1"/>
                </a:solidFill>
                <a:effectLst/>
                <a:latin typeface="Arial" charset="0"/>
                <a:ea typeface="ヒラギノ角ゴ Pro W3" pitchFamily="1" charset="-128"/>
                <a:cs typeface="+mn-cs"/>
              </a:rPr>
              <a:t>144 hours  of related instruction;</a:t>
            </a:r>
            <a:r>
              <a:rPr lang="en-US" sz="1200" kern="1200" baseline="0" dirty="0" smtClean="0">
                <a:solidFill>
                  <a:schemeClr val="tx1"/>
                </a:solidFill>
                <a:effectLst/>
                <a:latin typeface="Arial" charset="0"/>
                <a:ea typeface="ヒラギノ角ゴ Pro W3" pitchFamily="1" charset="-128"/>
                <a:cs typeface="+mn-cs"/>
              </a:rPr>
              <a:t> Newer models allow for credit for prior learning from industry or military experience or college coursework. </a:t>
            </a:r>
          </a:p>
          <a:p>
            <a:r>
              <a:rPr lang="en-US" sz="1200" kern="1200" dirty="0" smtClean="0">
                <a:solidFill>
                  <a:schemeClr val="tx1"/>
                </a:solidFill>
                <a:effectLst/>
                <a:latin typeface="Arial" charset="0"/>
                <a:ea typeface="ヒラギノ角ゴ Pro W3" pitchFamily="1" charset="-128"/>
                <a:cs typeface="+mn-cs"/>
              </a:rPr>
              <a:t>Over 200 colleges joined the Registered Apprenticeship College Consortium (RACC), pledging to give college credit for students who complete apprenticeship programs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5</a:t>
            </a:fld>
            <a:endParaRPr lang="en-US"/>
          </a:p>
        </p:txBody>
      </p:sp>
    </p:spTree>
    <p:extLst>
      <p:ext uri="{BB962C8B-B14F-4D97-AF65-F5344CB8AC3E}">
        <p14:creationId xmlns:p14="http://schemas.microsoft.com/office/powerpoint/2010/main" val="4184155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ヒラギノ角ゴ Pro W3" pitchFamily="1" charset="-128"/>
                <a:cs typeface="+mn-cs"/>
              </a:rPr>
              <a:t>Apprenticeships are</a:t>
            </a:r>
            <a:r>
              <a:rPr lang="en-US" sz="1200" kern="1200" baseline="0" dirty="0" smtClean="0">
                <a:solidFill>
                  <a:schemeClr val="tx1"/>
                </a:solidFill>
                <a:effectLst/>
                <a:latin typeface="Arial" charset="0"/>
                <a:ea typeface="ヒラギノ角ゴ Pro W3" pitchFamily="1" charset="-128"/>
                <a:cs typeface="+mn-cs"/>
              </a:rPr>
              <a:t> offered by </a:t>
            </a:r>
            <a:r>
              <a:rPr lang="en-US" sz="1200" kern="1200" dirty="0" smtClean="0">
                <a:solidFill>
                  <a:schemeClr val="tx1"/>
                </a:solidFill>
                <a:effectLst/>
                <a:latin typeface="Arial" charset="0"/>
                <a:ea typeface="ヒラギノ角ゴ Pro W3" pitchFamily="1" charset="-128"/>
                <a:cs typeface="+mn-cs"/>
              </a:rPr>
              <a:t>sponsors</a:t>
            </a:r>
            <a:r>
              <a:rPr lang="en-US" sz="1200" kern="1200" baseline="0" dirty="0" smtClean="0">
                <a:solidFill>
                  <a:schemeClr val="tx1"/>
                </a:solidFill>
                <a:effectLst/>
                <a:latin typeface="Arial" charset="0"/>
                <a:ea typeface="ヒラギノ角ゴ Pro W3" pitchFamily="1" charset="-128"/>
                <a:cs typeface="+mn-cs"/>
              </a:rPr>
              <a:t>:</a:t>
            </a:r>
            <a:r>
              <a:rPr lang="en-US" sz="1200" kern="1200" dirty="0" smtClean="0">
                <a:solidFill>
                  <a:schemeClr val="tx1"/>
                </a:solidFill>
                <a:effectLst/>
                <a:latin typeface="Arial" charset="0"/>
                <a:ea typeface="ヒラギノ角ゴ Pro W3" pitchFamily="1" charset="-128"/>
                <a:cs typeface="+mn-cs"/>
              </a:rPr>
              <a:t> individual employers, employer associations, or labor/management organizations.</a:t>
            </a:r>
          </a:p>
          <a:p>
            <a:r>
              <a:rPr lang="en-US" sz="1200" kern="1200" dirty="0" smtClean="0">
                <a:solidFill>
                  <a:schemeClr val="tx1"/>
                </a:solidFill>
                <a:effectLst/>
                <a:latin typeface="Arial" charset="0"/>
                <a:ea typeface="ヒラギノ角ゴ Pro W3" pitchFamily="1" charset="-128"/>
                <a:cs typeface="+mn-cs"/>
              </a:rPr>
              <a:t>Sponsors provide paid OJT and workplace mentors</a:t>
            </a:r>
            <a:r>
              <a:rPr lang="en-US" sz="1200" kern="1200" baseline="0" dirty="0" smtClean="0">
                <a:solidFill>
                  <a:schemeClr val="tx1"/>
                </a:solidFill>
                <a:effectLst/>
                <a:latin typeface="Arial" charset="0"/>
                <a:ea typeface="ヒラギノ角ゴ Pro W3" pitchFamily="1" charset="-128"/>
                <a:cs typeface="+mn-cs"/>
              </a:rPr>
              <a:t> and</a:t>
            </a:r>
            <a:r>
              <a:rPr lang="en-US" sz="1200" kern="1200" dirty="0" smtClean="0">
                <a:solidFill>
                  <a:schemeClr val="tx1"/>
                </a:solidFill>
                <a:effectLst/>
                <a:latin typeface="Arial" charset="0"/>
                <a:ea typeface="ヒラギノ角ゴ Pro W3" pitchFamily="1" charset="-128"/>
                <a:cs typeface="+mn-cs"/>
              </a:rPr>
              <a:t> contribute to curriculum designed to teach technical content. </a:t>
            </a:r>
          </a:p>
          <a:p>
            <a:r>
              <a:rPr lang="en-US" sz="1200" kern="1200" dirty="0" smtClean="0">
                <a:solidFill>
                  <a:schemeClr val="tx1"/>
                </a:solidFill>
                <a:effectLst/>
                <a:latin typeface="Arial" charset="0"/>
                <a:ea typeface="ヒラギノ角ゴ Pro W3" pitchFamily="1" charset="-128"/>
                <a:cs typeface="+mn-cs"/>
              </a:rPr>
              <a:t>This instruction may be provided at a partnering postsecondary institution, training center, sponsor-owned or operated facility, or trade school (</a:t>
            </a:r>
            <a:r>
              <a:rPr lang="en-US" sz="1200" kern="1200" dirty="0" err="1" smtClean="0">
                <a:solidFill>
                  <a:schemeClr val="tx1"/>
                </a:solidFill>
                <a:effectLst/>
                <a:latin typeface="Arial" charset="0"/>
                <a:ea typeface="ヒラギノ角ゴ Pro W3" pitchFamily="1" charset="-128"/>
                <a:cs typeface="+mn-cs"/>
              </a:rPr>
              <a:t>Lerman</a:t>
            </a:r>
            <a:r>
              <a:rPr lang="en-US" sz="1200" kern="1200" dirty="0" smtClean="0">
                <a:solidFill>
                  <a:schemeClr val="tx1"/>
                </a:solidFill>
                <a:effectLst/>
                <a:latin typeface="Arial" charset="0"/>
                <a:ea typeface="ヒラギノ角ゴ Pro W3" pitchFamily="1" charset="-128"/>
                <a:cs typeface="+mn-cs"/>
              </a:rPr>
              <a:t>, </a:t>
            </a:r>
            <a:r>
              <a:rPr lang="en-US" sz="1200" kern="1200" dirty="0" err="1" smtClean="0">
                <a:solidFill>
                  <a:schemeClr val="tx1"/>
                </a:solidFill>
                <a:effectLst/>
                <a:latin typeface="Arial" charset="0"/>
                <a:ea typeface="ヒラギノ角ゴ Pro W3" pitchFamily="1" charset="-128"/>
                <a:cs typeface="+mn-cs"/>
              </a:rPr>
              <a:t>Eyster</a:t>
            </a:r>
            <a:r>
              <a:rPr lang="en-US" sz="1200" kern="1200" dirty="0" smtClean="0">
                <a:solidFill>
                  <a:schemeClr val="tx1"/>
                </a:solidFill>
                <a:effectLst/>
                <a:latin typeface="Arial" charset="0"/>
                <a:ea typeface="ヒラギノ角ゴ Pro W3" pitchFamily="1" charset="-128"/>
                <a:cs typeface="+mn-cs"/>
              </a:rPr>
              <a:t>, and Chambers 2009).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6</a:t>
            </a:fld>
            <a:endParaRPr lang="en-US"/>
          </a:p>
        </p:txBody>
      </p:sp>
    </p:spTree>
    <p:extLst>
      <p:ext uri="{BB962C8B-B14F-4D97-AF65-F5344CB8AC3E}">
        <p14:creationId xmlns:p14="http://schemas.microsoft.com/office/powerpoint/2010/main" val="1031701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Arial" charset="0"/>
                <a:ea typeface="ヒラギノ角ゴ Pro W3" pitchFamily="1" charset="-128"/>
                <a:cs typeface="+mn-cs"/>
              </a:rPr>
              <a:t>Earn while you learn: Apprentices are paid while receiving on-the-job training.</a:t>
            </a:r>
          </a:p>
          <a:p>
            <a:r>
              <a:rPr lang="en-US" sz="1200" kern="1200" dirty="0" smtClean="0">
                <a:solidFill>
                  <a:schemeClr val="tx1"/>
                </a:solidFill>
                <a:effectLst/>
                <a:latin typeface="Arial" charset="0"/>
                <a:ea typeface="ヒラギノ角ゴ Pro W3" pitchFamily="1" charset="-128"/>
                <a:cs typeface="+mn-cs"/>
              </a:rPr>
              <a:t>Low cost to public: Employers and unions cover most of the costs. </a:t>
            </a:r>
            <a:r>
              <a:rPr lang="en-US" sz="1200" b="0" i="0" u="none" strike="noStrike" kern="1200" baseline="0" dirty="0" smtClean="0">
                <a:solidFill>
                  <a:schemeClr val="tx1"/>
                </a:solidFill>
                <a:effectLst/>
                <a:latin typeface="Arial" charset="0"/>
                <a:ea typeface="ヒラギノ角ゴ Pro W3" pitchFamily="1" charset="-128"/>
                <a:cs typeface="+mn-cs"/>
              </a:rPr>
              <a:t>For example, construction unions and contractors report</a:t>
            </a:r>
            <a:r>
              <a:rPr lang="en-US" sz="1200" b="0" i="0" u="none" strike="noStrike" kern="1200" baseline="0" dirty="0" smtClean="0">
                <a:solidFill>
                  <a:schemeClr val="tx1"/>
                </a:solidFill>
                <a:latin typeface="Arial" charset="0"/>
                <a:ea typeface="ヒラギノ角ゴ Pro W3" pitchFamily="1" charset="-128"/>
                <a:cs typeface="+mn-cs"/>
              </a:rPr>
              <a:t> investing more than $1 billion in apprentice and journey-level training, tens of millions of dollars more in construction training plants and equipment, and $10 billion in apprentice wages and benefits annually (</a:t>
            </a:r>
            <a:r>
              <a:rPr lang="en-US" sz="1200" b="0" i="0" u="none" strike="noStrike" kern="1200" baseline="0" dirty="0" err="1" smtClean="0">
                <a:solidFill>
                  <a:schemeClr val="tx1"/>
                </a:solidFill>
                <a:latin typeface="Arial" charset="0"/>
                <a:ea typeface="ヒラギノ角ゴ Pro W3" pitchFamily="1" charset="-128"/>
                <a:cs typeface="+mn-cs"/>
              </a:rPr>
              <a:t>Olinsky</a:t>
            </a:r>
            <a:r>
              <a:rPr lang="en-US" sz="1200" b="0" i="0" u="none" strike="noStrike" kern="1200" baseline="0" dirty="0" smtClean="0">
                <a:solidFill>
                  <a:schemeClr val="tx1"/>
                </a:solidFill>
                <a:latin typeface="Arial" charset="0"/>
                <a:ea typeface="ヒラギノ角ゴ Pro W3" pitchFamily="1" charset="-128"/>
                <a:cs typeface="+mn-cs"/>
              </a:rPr>
              <a:t> &amp; Ayres, 2013).</a:t>
            </a:r>
            <a:endParaRPr lang="en-US" sz="1200" kern="1200" dirty="0" smtClean="0">
              <a:solidFill>
                <a:schemeClr val="tx1"/>
              </a:solidFill>
              <a:effectLst/>
              <a:latin typeface="Arial" charset="0"/>
              <a:ea typeface="ヒラギノ角ゴ Pro W3" pitchFamily="1"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ヒラギノ角ゴ Pro W3" pitchFamily="1" charset="-128"/>
                <a:cs typeface="+mn-cs"/>
              </a:rPr>
              <a:t>Higher earnings: After completing an apprenticeships, individuals earn more than comparable job-seekers. </a:t>
            </a:r>
            <a:r>
              <a:rPr lang="en-US" sz="1200" kern="1200" baseline="0" dirty="0" smtClean="0">
                <a:solidFill>
                  <a:schemeClr val="tx1"/>
                </a:solidFill>
                <a:effectLst/>
                <a:latin typeface="Arial" charset="0"/>
                <a:ea typeface="ヒラギノ角ゴ Pro W3" pitchFamily="1" charset="-128"/>
                <a:cs typeface="+mn-cs"/>
              </a:rPr>
              <a:t>Reed et al., found that an apprentice, earns, on average, 1.4 times more than a similar worker six years after entering a program. </a:t>
            </a:r>
            <a:endParaRPr lang="en-US" sz="1200" kern="1200" dirty="0" smtClean="0">
              <a:solidFill>
                <a:schemeClr val="tx1"/>
              </a:solidFill>
              <a:effectLst/>
              <a:latin typeface="Arial" charset="0"/>
              <a:ea typeface="ヒラギノ角ゴ Pro W3" pitchFamily="1" charset="-128"/>
              <a:cs typeface="+mn-cs"/>
            </a:endParaRPr>
          </a:p>
          <a:p>
            <a:r>
              <a:rPr lang="en-US" sz="1200" kern="1200" dirty="0" smtClean="0">
                <a:solidFill>
                  <a:schemeClr val="tx1"/>
                </a:solidFill>
                <a:effectLst/>
                <a:latin typeface="Arial" charset="0"/>
                <a:ea typeface="ヒラギノ角ゴ Pro W3" pitchFamily="1" charset="-128"/>
                <a:cs typeface="+mn-cs"/>
              </a:rPr>
              <a:t>Workforce development: Apprenticeships provide employers with highly-qualified workers. Employers report lower</a:t>
            </a:r>
            <a:r>
              <a:rPr lang="en-US" sz="1200" kern="1200" baseline="0" dirty="0" smtClean="0">
                <a:solidFill>
                  <a:schemeClr val="tx1"/>
                </a:solidFill>
                <a:effectLst/>
                <a:latin typeface="Arial" charset="0"/>
                <a:ea typeface="ヒラギノ角ゴ Pro W3" pitchFamily="1" charset="-128"/>
                <a:cs typeface="+mn-cs"/>
              </a:rPr>
              <a:t> levels of attrition and workplace safety incidents and a better culture fit. </a:t>
            </a:r>
            <a:r>
              <a:rPr lang="en-US" sz="1200" kern="1200" dirty="0" err="1" smtClean="0">
                <a:solidFill>
                  <a:schemeClr val="tx1"/>
                </a:solidFill>
                <a:effectLst/>
                <a:latin typeface="Arial" charset="0"/>
                <a:ea typeface="ヒラギノ角ゴ Pro W3" pitchFamily="1" charset="-128"/>
                <a:cs typeface="+mn-cs"/>
              </a:rPr>
              <a:t>Lerman</a:t>
            </a:r>
            <a:r>
              <a:rPr lang="en-US" sz="1200" kern="1200" dirty="0" smtClean="0">
                <a:solidFill>
                  <a:schemeClr val="tx1"/>
                </a:solidFill>
                <a:effectLst/>
                <a:latin typeface="Arial" charset="0"/>
                <a:ea typeface="ヒラギノ角ゴ Pro W3" pitchFamily="1" charset="-128"/>
                <a:cs typeface="+mn-cs"/>
              </a:rPr>
              <a:t>, </a:t>
            </a:r>
            <a:r>
              <a:rPr lang="en-US" sz="1200" kern="1200" dirty="0" err="1" smtClean="0">
                <a:solidFill>
                  <a:schemeClr val="tx1"/>
                </a:solidFill>
                <a:effectLst/>
                <a:latin typeface="Arial" charset="0"/>
                <a:ea typeface="ヒラギノ角ゴ Pro W3" pitchFamily="1" charset="-128"/>
                <a:cs typeface="+mn-cs"/>
              </a:rPr>
              <a:t>Eyster</a:t>
            </a:r>
            <a:r>
              <a:rPr lang="en-US" sz="1200" kern="1200" dirty="0" smtClean="0">
                <a:solidFill>
                  <a:schemeClr val="tx1"/>
                </a:solidFill>
                <a:effectLst/>
                <a:latin typeface="Arial" charset="0"/>
                <a:ea typeface="ヒラギノ角ゴ Pro W3" pitchFamily="1" charset="-128"/>
                <a:cs typeface="+mn-cs"/>
              </a:rPr>
              <a:t>, and Chambers 2009</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7</a:t>
            </a:fld>
            <a:endParaRPr lang="en-US"/>
          </a:p>
        </p:txBody>
      </p:sp>
    </p:spTree>
    <p:extLst>
      <p:ext uri="{BB962C8B-B14F-4D97-AF65-F5344CB8AC3E}">
        <p14:creationId xmlns:p14="http://schemas.microsoft.com/office/powerpoint/2010/main" val="1626828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Arial" charset="0"/>
                <a:ea typeface="ヒラギノ角ゴ Pro W3" pitchFamily="1" charset="-128"/>
                <a:cs typeface="+mn-cs"/>
              </a:rPr>
              <a:t>Underutilized: There are very few apprenticeship programs in the U.S. compared to other countries, and apprenticeship participants are predominantly 25 or older. 1 in 5</a:t>
            </a:r>
            <a:r>
              <a:rPr lang="en-US" sz="1200" kern="1200" baseline="0" dirty="0" smtClean="0">
                <a:solidFill>
                  <a:schemeClr val="tx1"/>
                </a:solidFill>
                <a:effectLst/>
                <a:latin typeface="Arial" charset="0"/>
                <a:ea typeface="ヒラギノ角ゴ Pro W3" pitchFamily="1" charset="-128"/>
                <a:cs typeface="+mn-cs"/>
              </a:rPr>
              <a:t> under 25 with average age of 30. </a:t>
            </a:r>
            <a:endParaRPr lang="en-US" sz="1200" kern="1200" dirty="0" smtClean="0">
              <a:solidFill>
                <a:schemeClr val="tx1"/>
              </a:solidFill>
              <a:effectLst/>
              <a:latin typeface="Arial" charset="0"/>
              <a:ea typeface="ヒラギノ角ゴ Pro W3" pitchFamily="1" charset="-128"/>
              <a:cs typeface="+mn-cs"/>
            </a:endParaRPr>
          </a:p>
          <a:p>
            <a:pPr lvl="0"/>
            <a:r>
              <a:rPr lang="en-US" sz="1200" kern="1200" dirty="0" smtClean="0">
                <a:solidFill>
                  <a:schemeClr val="tx1"/>
                </a:solidFill>
                <a:effectLst/>
                <a:latin typeface="Arial" charset="0"/>
                <a:ea typeface="ヒラギノ角ゴ Pro W3" pitchFamily="1" charset="-128"/>
                <a:cs typeface="+mn-cs"/>
              </a:rPr>
              <a:t>Public perception: Many Americans know little about apprenticeship and employers tend to associate apprenticeship with unionization</a:t>
            </a:r>
          </a:p>
          <a:p>
            <a:pPr lvl="0"/>
            <a:r>
              <a:rPr lang="en-US" sz="1200" kern="1200" dirty="0" smtClean="0">
                <a:solidFill>
                  <a:schemeClr val="tx1"/>
                </a:solidFill>
                <a:effectLst/>
                <a:latin typeface="Arial" charset="0"/>
                <a:ea typeface="ヒラギノ角ゴ Pro W3" pitchFamily="1" charset="-128"/>
                <a:cs typeface="+mn-cs"/>
              </a:rPr>
              <a:t>Portability: Focused training may make it difficult for individuals to change careers or sectors</a:t>
            </a:r>
          </a:p>
          <a:p>
            <a:pPr lvl="0"/>
            <a:r>
              <a:rPr lang="en-US" sz="1200" kern="1200" dirty="0" smtClean="0">
                <a:solidFill>
                  <a:schemeClr val="tx1"/>
                </a:solidFill>
                <a:effectLst/>
                <a:latin typeface="Arial" charset="0"/>
                <a:ea typeface="ヒラギノ角ゴ Pro W3" pitchFamily="1" charset="-128"/>
                <a:cs typeface="+mn-cs"/>
              </a:rPr>
              <a:t>Decreasing union numbers: As union membership declines, there are fewer partners, possibly leading to a shift in costs to employers and the public sector.</a:t>
            </a:r>
          </a:p>
          <a:p>
            <a:pPr lvl="0"/>
            <a:r>
              <a:rPr lang="en-US" sz="1200" kern="1200" dirty="0" smtClean="0">
                <a:solidFill>
                  <a:schemeClr val="tx1"/>
                </a:solidFill>
                <a:effectLst/>
                <a:latin typeface="Arial" charset="0"/>
                <a:ea typeface="ヒラギノ角ゴ Pro W3" pitchFamily="1" charset="-128"/>
                <a:cs typeface="+mn-cs"/>
              </a:rPr>
              <a:t>Instruction: Apprentices often have difficulty completing required coursework while working.</a:t>
            </a:r>
          </a:p>
          <a:p>
            <a:r>
              <a:rPr lang="en-US" sz="1200" kern="1200" dirty="0" smtClean="0">
                <a:solidFill>
                  <a:schemeClr val="tx1"/>
                </a:solidFill>
                <a:effectLst/>
                <a:latin typeface="Arial" charset="0"/>
                <a:ea typeface="ヒラギノ角ゴ Pro W3" pitchFamily="1" charset="-128"/>
                <a:cs typeface="+mn-cs"/>
              </a:rPr>
              <a:t>Attrition: Many apprenticeship programs have high dropout rates of 50 percent or more</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8</a:t>
            </a:fld>
            <a:endParaRPr lang="en-US"/>
          </a:p>
        </p:txBody>
      </p:sp>
    </p:spTree>
    <p:extLst>
      <p:ext uri="{BB962C8B-B14F-4D97-AF65-F5344CB8AC3E}">
        <p14:creationId xmlns:p14="http://schemas.microsoft.com/office/powerpoint/2010/main" val="3772622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Arial" charset="0"/>
                <a:ea typeface="ヒラギノ角ゴ Pro W3" pitchFamily="1" charset="-128"/>
                <a:cs typeface="+mn-cs"/>
              </a:rPr>
              <a:t>Recruit high school students and unemployed</a:t>
            </a:r>
            <a:r>
              <a:rPr lang="en-US" sz="1200" kern="1200" baseline="0" dirty="0" smtClean="0">
                <a:solidFill>
                  <a:schemeClr val="tx1"/>
                </a:solidFill>
                <a:effectLst/>
                <a:latin typeface="Arial" charset="0"/>
                <a:ea typeface="ヒラギノ角ゴ Pro W3" pitchFamily="1" charset="-128"/>
                <a:cs typeface="+mn-cs"/>
              </a:rPr>
              <a:t> recent graduates </a:t>
            </a:r>
            <a:r>
              <a:rPr lang="en-US" sz="1200" kern="1200" dirty="0" smtClean="0">
                <a:solidFill>
                  <a:schemeClr val="tx1"/>
                </a:solidFill>
                <a:effectLst/>
                <a:latin typeface="Arial" charset="0"/>
                <a:ea typeface="ヒラギノ角ゴ Pro W3" pitchFamily="1" charset="-128"/>
                <a:cs typeface="+mn-cs"/>
              </a:rPr>
              <a:t>for apprenticeships through pre-apprenticeship and other programs</a:t>
            </a:r>
          </a:p>
          <a:p>
            <a:pPr lvl="0"/>
            <a:r>
              <a:rPr lang="en-US" sz="1200" kern="1200" dirty="0" smtClean="0">
                <a:solidFill>
                  <a:schemeClr val="tx1"/>
                </a:solidFill>
                <a:effectLst/>
                <a:latin typeface="Arial" charset="0"/>
                <a:ea typeface="ヒラギノ角ゴ Pro W3" pitchFamily="1" charset="-128"/>
                <a:cs typeface="+mn-cs"/>
              </a:rPr>
              <a:t>Improve marketing and awareness of apprenticeship programs</a:t>
            </a:r>
          </a:p>
          <a:p>
            <a:pPr lvl="0"/>
            <a:r>
              <a:rPr lang="en-US" sz="1200" kern="1200" dirty="0" smtClean="0">
                <a:solidFill>
                  <a:schemeClr val="tx1"/>
                </a:solidFill>
                <a:effectLst/>
                <a:latin typeface="Arial" charset="0"/>
                <a:ea typeface="ヒラギノ角ゴ Pro W3" pitchFamily="1" charset="-128"/>
                <a:cs typeface="+mn-cs"/>
              </a:rPr>
              <a:t>Provide tax credits and subsidies for businesses to offer apprenticeships</a:t>
            </a:r>
          </a:p>
          <a:p>
            <a:pPr lvl="0"/>
            <a:r>
              <a:rPr lang="en-US" sz="1200" kern="1200" dirty="0" smtClean="0">
                <a:solidFill>
                  <a:schemeClr val="tx1"/>
                </a:solidFill>
                <a:effectLst/>
                <a:latin typeface="Arial" charset="0"/>
                <a:ea typeface="ヒラギノ角ゴ Pro W3" pitchFamily="1" charset="-128"/>
                <a:cs typeface="+mn-cs"/>
              </a:rPr>
              <a:t>Allow the use of postsecondary financial aid, such as Pell Grants, and other financial support for apprenticeship programs</a:t>
            </a:r>
          </a:p>
          <a:p>
            <a:pPr lvl="0"/>
            <a:r>
              <a:rPr lang="en-US" sz="1200" kern="1200" dirty="0" smtClean="0">
                <a:solidFill>
                  <a:schemeClr val="tx1"/>
                </a:solidFill>
                <a:effectLst/>
                <a:latin typeface="Arial" charset="0"/>
                <a:ea typeface="ヒラギノ角ゴ Pro W3" pitchFamily="1" charset="-128"/>
                <a:cs typeface="+mn-cs"/>
              </a:rPr>
              <a:t>Identify and support apprenticeships that attract women and minorities</a:t>
            </a:r>
          </a:p>
          <a:p>
            <a:pPr lvl="0"/>
            <a:r>
              <a:rPr lang="en-US" sz="1200" kern="1200" dirty="0" smtClean="0">
                <a:solidFill>
                  <a:schemeClr val="tx1"/>
                </a:solidFill>
                <a:effectLst/>
                <a:latin typeface="Arial" charset="0"/>
                <a:ea typeface="ヒラギノ角ゴ Pro W3" pitchFamily="1" charset="-128"/>
                <a:cs typeface="+mn-cs"/>
              </a:rPr>
              <a:t>Expand connections among apprenticeship programs and community colleges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9</a:t>
            </a:fld>
            <a:endParaRPr lang="en-US"/>
          </a:p>
        </p:txBody>
      </p:sp>
    </p:spTree>
    <p:extLst>
      <p:ext uri="{BB962C8B-B14F-4D97-AF65-F5344CB8AC3E}">
        <p14:creationId xmlns:p14="http://schemas.microsoft.com/office/powerpoint/2010/main" val="927722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7" name="Rectangle 26"/>
          <p:cNvSpPr/>
          <p:nvPr userDrawn="1"/>
        </p:nvSpPr>
        <p:spPr>
          <a:xfrm>
            <a:off x="0" y="6536268"/>
            <a:ext cx="9144000" cy="321732"/>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29" name="Text Box 14"/>
          <p:cNvSpPr txBox="1">
            <a:spLocks noChangeArrowheads="1"/>
          </p:cNvSpPr>
          <p:nvPr userDrawn="1"/>
        </p:nvSpPr>
        <p:spPr bwMode="auto">
          <a:xfrm>
            <a:off x="7255934" y="6519334"/>
            <a:ext cx="1160463" cy="304800"/>
          </a:xfrm>
          <a:prstGeom prst="rect">
            <a:avLst/>
          </a:prstGeom>
          <a:noFill/>
          <a:ln w="9525" algn="ctr">
            <a:noFill/>
            <a:miter lim="800000"/>
            <a:headEnd/>
            <a:tailEnd/>
          </a:ln>
          <a:effectLst/>
        </p:spPr>
        <p:txBody>
          <a:bodyPr wrap="none">
            <a:spAutoFit/>
          </a:bodyPr>
          <a:lstStyle/>
          <a:p>
            <a:pPr>
              <a:defRPr/>
            </a:pPr>
            <a:r>
              <a:rPr lang="en-US" sz="1400" b="1" dirty="0">
                <a:solidFill>
                  <a:schemeClr val="accent1">
                    <a:lumMod val="20000"/>
                    <a:lumOff val="80000"/>
                  </a:schemeClr>
                </a:solidFill>
              </a:rPr>
              <a:t>www.rti.org</a:t>
            </a:r>
          </a:p>
        </p:txBody>
      </p:sp>
      <p:sp>
        <p:nvSpPr>
          <p:cNvPr id="18" name="Rectangle 17"/>
          <p:cNvSpPr/>
          <p:nvPr userDrawn="1"/>
        </p:nvSpPr>
        <p:spPr>
          <a:xfrm>
            <a:off x="0" y="0"/>
            <a:ext cx="9144000" cy="28194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596900"/>
            <a:ext cx="914400" cy="368300"/>
          </a:xfrm>
          <a:prstGeom prst="rect">
            <a:avLst/>
          </a:prstGeom>
        </p:spPr>
      </p:pic>
      <p:sp>
        <p:nvSpPr>
          <p:cNvPr id="130050" name="Rectangle 2"/>
          <p:cNvSpPr>
            <a:spLocks noGrp="1" noChangeArrowheads="1"/>
          </p:cNvSpPr>
          <p:nvPr>
            <p:ph type="ctrTitle"/>
          </p:nvPr>
        </p:nvSpPr>
        <p:spPr>
          <a:xfrm>
            <a:off x="1828800" y="498157"/>
            <a:ext cx="6934200" cy="676656"/>
          </a:xfrm>
          <a:noFill/>
        </p:spPr>
        <p:txBody>
          <a:bodyPr rIns="91440"/>
          <a:lstStyle>
            <a:lvl1pPr algn="r">
              <a:defRPr sz="2800" b="1">
                <a:solidFill>
                  <a:schemeClr val="bg1"/>
                </a:solidFill>
                <a:latin typeface="Arial"/>
                <a:cs typeface="Arial"/>
              </a:defRPr>
            </a:lvl1pPr>
          </a:lstStyle>
          <a:p>
            <a:r>
              <a:rPr lang="en-US" smtClean="0"/>
              <a:t>Click to edit Master title style</a:t>
            </a:r>
            <a:endParaRPr lang="en-US" dirty="0"/>
          </a:p>
        </p:txBody>
      </p:sp>
      <p:sp>
        <p:nvSpPr>
          <p:cNvPr id="130051" name="Rectangle 3"/>
          <p:cNvSpPr>
            <a:spLocks noGrp="1" noChangeArrowheads="1"/>
          </p:cNvSpPr>
          <p:nvPr>
            <p:ph type="subTitle" idx="1"/>
          </p:nvPr>
        </p:nvSpPr>
        <p:spPr>
          <a:xfrm>
            <a:off x="1828800" y="1600200"/>
            <a:ext cx="6934200" cy="381000"/>
          </a:xfrm>
        </p:spPr>
        <p:txBody>
          <a:bodyPr/>
          <a:lstStyle>
            <a:lvl1pPr marL="0" indent="0" algn="r">
              <a:buFont typeface="Wingdings" pitchFamily="1" charset="2"/>
              <a:buNone/>
              <a:defRPr lang="en-US" sz="2000" kern="1200" dirty="0">
                <a:solidFill>
                  <a:srgbClr val="FFFFFF"/>
                </a:solidFill>
                <a:latin typeface="Arial" charset="0"/>
                <a:ea typeface="ヒラギノ角ゴ Pro W3" pitchFamily="1" charset="-128"/>
                <a:cs typeface="+mn-cs"/>
              </a:defRPr>
            </a:lvl1pPr>
          </a:lstStyle>
          <a:p>
            <a:r>
              <a:rPr lang="en-US" smtClean="0"/>
              <a:t>Click to edit Master subtitle style</a:t>
            </a:r>
            <a:endParaRPr lang="en-US" dirty="0" smtClean="0"/>
          </a:p>
        </p:txBody>
      </p:sp>
      <p:sp>
        <p:nvSpPr>
          <p:cNvPr id="13" name="Slide Number Placeholder 12"/>
          <p:cNvSpPr>
            <a:spLocks noGrp="1"/>
          </p:cNvSpPr>
          <p:nvPr>
            <p:ph type="sldNum" sz="quarter" idx="10"/>
          </p:nvPr>
        </p:nvSpPr>
        <p:spPr>
          <a:solidFill>
            <a:schemeClr val="accent1">
              <a:lumMod val="50000"/>
            </a:schemeClr>
          </a:solidFill>
        </p:spPr>
        <p:txBody>
          <a:bodyPr/>
          <a:lstStyle/>
          <a:p>
            <a:fld id="{D4325D4D-289E-48C1-B277-2BEB492A7D19}" type="slidenum">
              <a:rPr lang="en-US" smtClean="0"/>
              <a:pPr/>
              <a:t>‹#›</a:t>
            </a:fld>
            <a:endParaRPr lang="en-US" dirty="0"/>
          </a:p>
        </p:txBody>
      </p:sp>
      <p:sp>
        <p:nvSpPr>
          <p:cNvPr id="14" name="Footer Placeholder 13"/>
          <p:cNvSpPr>
            <a:spLocks noGrp="1"/>
          </p:cNvSpPr>
          <p:nvPr>
            <p:ph type="ftr" sz="quarter" idx="11"/>
          </p:nvPr>
        </p:nvSpPr>
        <p:spPr>
          <a:solidFill>
            <a:srgbClr val="BF311A"/>
          </a:solidFill>
          <a:ln>
            <a:noFill/>
          </a:ln>
        </p:spPr>
        <p:txBody>
          <a:bodyPr/>
          <a:lstStyle/>
          <a:p>
            <a:r>
              <a:rPr lang="en-US" dirty="0" smtClean="0"/>
              <a:t>CONFIDENTIAL</a:t>
            </a:r>
            <a:endParaRPr lang="en-US" dirty="0"/>
          </a:p>
        </p:txBody>
      </p:sp>
      <p:sp>
        <p:nvSpPr>
          <p:cNvPr id="17" name="Text Placeholder 16"/>
          <p:cNvSpPr>
            <a:spLocks noGrp="1"/>
          </p:cNvSpPr>
          <p:nvPr>
            <p:ph type="body" sz="quarter" idx="15" hasCustomPrompt="1"/>
          </p:nvPr>
        </p:nvSpPr>
        <p:spPr>
          <a:xfrm>
            <a:off x="1828800" y="2133600"/>
            <a:ext cx="6934200" cy="685800"/>
          </a:xfrm>
        </p:spPr>
        <p:txBody>
          <a:bodyPr/>
          <a:lstStyle>
            <a:lvl1pPr marL="0" indent="0" algn="r">
              <a:buNone/>
              <a:defRPr sz="1600">
                <a:solidFill>
                  <a:srgbClr val="BCDDFB"/>
                </a:solidFill>
              </a:defRPr>
            </a:lvl1pPr>
          </a:lstStyle>
          <a:p>
            <a:pPr lvl="0"/>
            <a:r>
              <a:rPr lang="en-US" dirty="0" smtClean="0"/>
              <a:t>Presenter</a:t>
            </a:r>
          </a:p>
          <a:p>
            <a:pPr lvl="0"/>
            <a:r>
              <a:rPr lang="en-US" dirty="0" smtClean="0"/>
              <a:t>Date</a:t>
            </a:r>
            <a:endParaRPr lang="en-US" dirty="0"/>
          </a:p>
        </p:txBody>
      </p:sp>
      <p:sp>
        <p:nvSpPr>
          <p:cNvPr id="30" name="TextBox 29"/>
          <p:cNvSpPr txBox="1"/>
          <p:nvPr userDrawn="1"/>
        </p:nvSpPr>
        <p:spPr>
          <a:xfrm>
            <a:off x="2057400" y="6604456"/>
            <a:ext cx="4357032" cy="215444"/>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800" kern="1200" baseline="0" dirty="0" smtClean="0">
                <a:solidFill>
                  <a:schemeClr val="bg2">
                    <a:lumMod val="60000"/>
                    <a:lumOff val="40000"/>
                  </a:schemeClr>
                </a:solidFill>
                <a:latin typeface="Arial" charset="0"/>
                <a:ea typeface="ヒラギノ角ゴ Pro W3" pitchFamily="1" charset="-128"/>
                <a:cs typeface="+mn-cs"/>
              </a:rPr>
              <a:t>RTI International is a registered trademark and a trade name of Research Triangle Institute.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Line Title and Sing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26465" cy="1068387"/>
          </a:xfrm>
        </p:spPr>
        <p:txBody>
          <a:bodyPr lIns="182880" tIns="91440" rIns="182880" bIns="91440"/>
          <a:lstStyle>
            <a:lvl1pPr marL="0">
              <a:lnSpc>
                <a:spcPct val="90000"/>
              </a:lnSpc>
              <a:defRPr baseline="0"/>
            </a:lvl1pPr>
          </a:lstStyle>
          <a:p>
            <a:r>
              <a:rPr lang="en-US" dirty="0" smtClean="0"/>
              <a:t>Click to edit Master title style. This one can wrap to two lines. Filler copy added.</a:t>
            </a:r>
            <a:endParaRPr lang="en-US" dirty="0"/>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143000"/>
            <a:ext cx="3886200" cy="4983163"/>
          </a:xfrm>
        </p:spPr>
        <p:txBody>
          <a:bodyPr/>
          <a:lstStyle>
            <a:lvl1pPr marL="222250" indent="-222250">
              <a:defRPr sz="2000"/>
            </a:lvl1pPr>
            <a:lvl2pPr marL="463550" indent="-241300">
              <a:buFont typeface="Arial" pitchFamily="34" charset="0"/>
              <a:buChar char="–"/>
              <a:defRPr sz="1800"/>
            </a:lvl2pPr>
            <a:lvl3pPr marL="679450" indent="-222250">
              <a:buFont typeface="Wingdings" pitchFamily="2" charset="2"/>
              <a:buChar char="§"/>
              <a:tabLst/>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1143000"/>
            <a:ext cx="3886200" cy="4983163"/>
          </a:xfrm>
        </p:spPr>
        <p:txBody>
          <a:bodyPr/>
          <a:lstStyle>
            <a:lvl1pPr marL="222250" indent="-222250">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4"/>
          <p:cNvSpPr>
            <a:spLocks noGrp="1"/>
          </p:cNvSpPr>
          <p:nvPr>
            <p:ph type="sldNum" sz="quarter" idx="10"/>
          </p:nvPr>
        </p:nvSpPr>
        <p:spPr>
          <a:xfrm>
            <a:off x="0" y="6553200"/>
            <a:ext cx="457200" cy="304800"/>
          </a:xfrm>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a:xfrm>
            <a:off x="457200" y="6553200"/>
            <a:ext cx="1447800" cy="304800"/>
          </a:xfrm>
        </p:spPr>
        <p:txBody>
          <a:bodyPr/>
          <a:lstStyle/>
          <a:p>
            <a:r>
              <a:rPr lang="en-US" dirty="0" smtClean="0"/>
              <a:t>CONFIDENTIAL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Line Title Plus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3886200" cy="4525963"/>
          </a:xfrm>
        </p:spPr>
        <p:txBody>
          <a:bodyPr/>
          <a:lstStyle>
            <a:lvl1pPr marL="222250" indent="-222250">
              <a:defRPr sz="2000"/>
            </a:lvl1pPr>
            <a:lvl2pPr marL="457200" indent="-234950">
              <a:buFont typeface="Arial" pitchFamily="34" charset="0"/>
              <a:buChar char="–"/>
              <a:defRPr sz="1800"/>
            </a:lvl2pPr>
            <a:lvl3pPr marL="679450" indent="-222250">
              <a:buFont typeface="Wingdings" pitchFamily="2" charset="2"/>
              <a:buChar char="§"/>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1600200"/>
            <a:ext cx="38862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Title 1"/>
          <p:cNvSpPr>
            <a:spLocks noGrp="1"/>
          </p:cNvSpPr>
          <p:nvPr>
            <p:ph type="title" hasCustomPrompt="1"/>
          </p:nvPr>
        </p:nvSpPr>
        <p:spPr>
          <a:xfrm>
            <a:off x="0" y="0"/>
            <a:ext cx="9140825" cy="1068387"/>
          </a:xfrm>
        </p:spPr>
        <p:txBody>
          <a:bodyPr lIns="182880" tIns="91440" rIns="182880" bIns="91440"/>
          <a:lstStyle>
            <a:lvl1pPr marL="0">
              <a:lnSpc>
                <a:spcPct val="90000"/>
              </a:lnSpc>
              <a:defRPr baseline="0"/>
            </a:lvl1pPr>
          </a:lstStyle>
          <a:p>
            <a:r>
              <a:rPr lang="en-US" dirty="0" smtClean="0"/>
              <a:t>Click to edit Master title style. This one can wrap to two lines. Filler copy added.</a:t>
            </a:r>
            <a:endParaRPr lang="en-US" dirty="0"/>
          </a:p>
        </p:txBody>
      </p:sp>
      <p:sp>
        <p:nvSpPr>
          <p:cNvPr id="6" name="Slide Number Placeholder 5"/>
          <p:cNvSpPr>
            <a:spLocks noGrp="1"/>
          </p:cNvSpPr>
          <p:nvPr>
            <p:ph type="sldNum" sz="quarter" idx="10"/>
          </p:nvPr>
        </p:nvSpPr>
        <p:spPr/>
        <p:txBody>
          <a:bodyPr/>
          <a:lstStyle/>
          <a:p>
            <a:fld id="{D4325D4D-289E-48C1-B277-2BEB492A7D19}" type="slidenum">
              <a:rPr lang="en-US" smtClean="0"/>
              <a:pPr/>
              <a:t>‹#›</a:t>
            </a:fld>
            <a:endParaRPr lang="en-US" dirty="0"/>
          </a:p>
        </p:txBody>
      </p:sp>
      <p:sp>
        <p:nvSpPr>
          <p:cNvPr id="7" name="Footer Placeholder 6"/>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D4325D4D-289E-48C1-B277-2BEB492A7D1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Line 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0"/>
            <a:ext cx="9140825" cy="1068387"/>
          </a:xfrm>
        </p:spPr>
        <p:txBody>
          <a:bodyPr lIns="182880" tIns="91440" rIns="182880" bIns="91440"/>
          <a:lstStyle>
            <a:lvl1pPr marL="0">
              <a:lnSpc>
                <a:spcPct val="90000"/>
              </a:lnSpc>
              <a:defRPr baseline="0"/>
            </a:lvl1pPr>
          </a:lstStyle>
          <a:p>
            <a:r>
              <a:rPr lang="en-US" dirty="0" smtClean="0"/>
              <a:t>Click to edit Master title style. This one can wrap to two lines. Filler copy added.</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smtClean="0"/>
              <a:t>CONFIDENTIAL</a:t>
            </a:r>
            <a:endParaRPr lang="en-US" dirty="0"/>
          </a:p>
        </p:txBody>
      </p:sp>
      <p:sp>
        <p:nvSpPr>
          <p:cNvPr id="4" name="Rectangle 3"/>
          <p:cNvSpPr/>
          <p:nvPr userDrawn="1"/>
        </p:nvSpPr>
        <p:spPr>
          <a:xfrm>
            <a:off x="0" y="0"/>
            <a:ext cx="9144000" cy="37338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5" name="Rectangle 2"/>
          <p:cNvSpPr>
            <a:spLocks noGrp="1" noChangeArrowheads="1"/>
          </p:cNvSpPr>
          <p:nvPr>
            <p:ph type="ctrTitle" hasCustomPrompt="1"/>
          </p:nvPr>
        </p:nvSpPr>
        <p:spPr>
          <a:xfrm>
            <a:off x="457200" y="2743200"/>
            <a:ext cx="6477000" cy="676687"/>
          </a:xfrm>
          <a:noFill/>
        </p:spPr>
        <p:txBody>
          <a:bodyPr/>
          <a:lstStyle>
            <a:lvl1pPr algn="l">
              <a:defRPr sz="2800" b="1">
                <a:solidFill>
                  <a:schemeClr val="bg1"/>
                </a:solidFill>
                <a:latin typeface="Arial"/>
                <a:cs typeface="Arial"/>
              </a:defRPr>
            </a:lvl1pPr>
          </a:lstStyle>
          <a:p>
            <a:r>
              <a:rPr lang="en-US" dirty="0"/>
              <a:t>Click to edit </a:t>
            </a:r>
            <a:r>
              <a:rPr lang="en-US" dirty="0" smtClean="0"/>
              <a:t>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with Arcs">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 y="-1"/>
            <a:ext cx="9144000" cy="612648"/>
          </a:xfrm>
          <a:prstGeom prst="rect">
            <a:avLst/>
          </a:prstGeom>
          <a:solidFill>
            <a:schemeClr val="accent1">
              <a:lumMod val="50000"/>
            </a:schemeClr>
          </a:solidFill>
          <a:ln w="9525" algn="ctr">
            <a:noFill/>
            <a:miter lim="800000"/>
            <a:headEnd/>
            <a:tailEnd/>
          </a:ln>
        </p:spPr>
        <p:txBody>
          <a:bodyPr vert="horz" wrap="square" lIns="182880" tIns="91440" rIns="182880" bIns="9144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143000"/>
            <a:ext cx="82296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3"/>
          </p:nvPr>
        </p:nvSpPr>
        <p:spPr>
          <a:xfrm>
            <a:off x="457200" y="6553200"/>
            <a:ext cx="1447800" cy="304800"/>
          </a:xfrm>
          <a:prstGeom prst="rect">
            <a:avLst/>
          </a:prstGeom>
          <a:solidFill>
            <a:srgbClr val="BF311A"/>
          </a:solidFill>
        </p:spPr>
        <p:txBody>
          <a:bodyPr vert="horz" lIns="91440" tIns="45720" rIns="91440" bIns="45720" rtlCol="0" anchor="ctr"/>
          <a:lstStyle>
            <a:lvl1pPr algn="ctr">
              <a:defRPr sz="1200">
                <a:solidFill>
                  <a:schemeClr val="bg1"/>
                </a:solidFill>
              </a:defRPr>
            </a:lvl1pPr>
          </a:lstStyle>
          <a:p>
            <a:r>
              <a:rPr lang="en-US" dirty="0" smtClean="0"/>
              <a:t>CONFIDENTIAL</a:t>
            </a:r>
            <a:endParaRPr lang="en-US" dirty="0"/>
          </a:p>
        </p:txBody>
      </p:sp>
      <p:sp>
        <p:nvSpPr>
          <p:cNvPr id="11" name="Slide Number Placeholder 10"/>
          <p:cNvSpPr>
            <a:spLocks noGrp="1"/>
          </p:cNvSpPr>
          <p:nvPr>
            <p:ph type="sldNum" sz="quarter" idx="4"/>
          </p:nvPr>
        </p:nvSpPr>
        <p:spPr>
          <a:xfrm>
            <a:off x="0" y="6553199"/>
            <a:ext cx="457200" cy="304801"/>
          </a:xfrm>
          <a:prstGeom prst="rect">
            <a:avLst/>
          </a:prstGeom>
          <a:solidFill>
            <a:srgbClr val="04294A"/>
          </a:solidFill>
        </p:spPr>
        <p:txBody>
          <a:bodyPr vert="horz" lIns="91440" tIns="45720" rIns="91440" bIns="45720" rtlCol="0" anchor="ctr"/>
          <a:lstStyle>
            <a:lvl1pPr algn="ctr">
              <a:defRPr sz="1200">
                <a:solidFill>
                  <a:schemeClr val="bg1"/>
                </a:solidFill>
              </a:defRPr>
            </a:lvl1pPr>
          </a:lstStyle>
          <a:p>
            <a:fld id="{D4325D4D-289E-48C1-B277-2BEB492A7D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Lst>
  <p:hf sldNum="0" hdr="0" ftr="0" dt="0"/>
  <p:txStyles>
    <p:titleStyle>
      <a:lvl1pPr marL="0" algn="l" rtl="0" eaLnBrk="1" fontAlgn="base" hangingPunct="1">
        <a:lnSpc>
          <a:spcPct val="90000"/>
        </a:lnSpc>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Narrow" pitchFamily="1" charset="0"/>
          <a:cs typeface="Arial" charset="0"/>
        </a:defRPr>
      </a:lvl2pPr>
      <a:lvl3pPr algn="l" rtl="0" eaLnBrk="1" fontAlgn="base" hangingPunct="1">
        <a:spcBef>
          <a:spcPct val="0"/>
        </a:spcBef>
        <a:spcAft>
          <a:spcPct val="0"/>
        </a:spcAft>
        <a:defRPr sz="3200">
          <a:solidFill>
            <a:schemeClr val="bg1"/>
          </a:solidFill>
          <a:latin typeface="Arial Narrow" pitchFamily="1" charset="0"/>
          <a:cs typeface="Arial" charset="0"/>
        </a:defRPr>
      </a:lvl3pPr>
      <a:lvl4pPr algn="l" rtl="0" eaLnBrk="1" fontAlgn="base" hangingPunct="1">
        <a:spcBef>
          <a:spcPct val="0"/>
        </a:spcBef>
        <a:spcAft>
          <a:spcPct val="0"/>
        </a:spcAft>
        <a:defRPr sz="3200">
          <a:solidFill>
            <a:schemeClr val="bg1"/>
          </a:solidFill>
          <a:latin typeface="Arial Narrow" pitchFamily="1" charset="0"/>
          <a:cs typeface="Arial" charset="0"/>
        </a:defRPr>
      </a:lvl4pPr>
      <a:lvl5pPr algn="l" rtl="0" eaLnBrk="1" fontAlgn="base" hangingPunct="1">
        <a:spcBef>
          <a:spcPct val="0"/>
        </a:spcBef>
        <a:spcAft>
          <a:spcPct val="0"/>
        </a:spcAft>
        <a:defRPr sz="3200">
          <a:solidFill>
            <a:schemeClr val="bg1"/>
          </a:solidFill>
          <a:latin typeface="Arial Narrow" pitchFamily="1" charset="0"/>
          <a:cs typeface="Arial" charset="0"/>
        </a:defRPr>
      </a:lvl5pPr>
      <a:lvl6pPr marL="457200" algn="l" rtl="0" eaLnBrk="1" fontAlgn="base" hangingPunct="1">
        <a:spcBef>
          <a:spcPct val="0"/>
        </a:spcBef>
        <a:spcAft>
          <a:spcPct val="0"/>
        </a:spcAft>
        <a:defRPr sz="3200">
          <a:solidFill>
            <a:schemeClr val="bg1"/>
          </a:solidFill>
          <a:latin typeface="Arial Narrow" pitchFamily="1" charset="0"/>
          <a:cs typeface="Arial" charset="0"/>
        </a:defRPr>
      </a:lvl6pPr>
      <a:lvl7pPr marL="914400" algn="l" rtl="0" eaLnBrk="1" fontAlgn="base" hangingPunct="1">
        <a:spcBef>
          <a:spcPct val="0"/>
        </a:spcBef>
        <a:spcAft>
          <a:spcPct val="0"/>
        </a:spcAft>
        <a:defRPr sz="3200">
          <a:solidFill>
            <a:schemeClr val="bg1"/>
          </a:solidFill>
          <a:latin typeface="Arial Narrow" pitchFamily="1" charset="0"/>
          <a:cs typeface="Arial" charset="0"/>
        </a:defRPr>
      </a:lvl7pPr>
      <a:lvl8pPr marL="1371600" algn="l" rtl="0" eaLnBrk="1" fontAlgn="base" hangingPunct="1">
        <a:spcBef>
          <a:spcPct val="0"/>
        </a:spcBef>
        <a:spcAft>
          <a:spcPct val="0"/>
        </a:spcAft>
        <a:defRPr sz="3200">
          <a:solidFill>
            <a:schemeClr val="bg1"/>
          </a:solidFill>
          <a:latin typeface="Arial Narrow" pitchFamily="1" charset="0"/>
          <a:cs typeface="Arial" charset="0"/>
        </a:defRPr>
      </a:lvl8pPr>
      <a:lvl9pPr marL="1828800" algn="l" rtl="0" eaLnBrk="1" fontAlgn="base" hangingPunct="1">
        <a:spcBef>
          <a:spcPct val="0"/>
        </a:spcBef>
        <a:spcAft>
          <a:spcPct val="0"/>
        </a:spcAft>
        <a:defRPr sz="3200">
          <a:solidFill>
            <a:schemeClr val="bg1"/>
          </a:solidFill>
          <a:latin typeface="Arial Narrow" pitchFamily="1" charset="0"/>
          <a:cs typeface="Arial" charset="0"/>
        </a:defRPr>
      </a:lvl9pPr>
    </p:titleStyle>
    <p:bodyStyle>
      <a:lvl1pPr marL="280988" indent="-280988"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ea typeface="+mn-ea"/>
          <a:cs typeface="+mn-cs"/>
        </a:defRPr>
      </a:lvl1pPr>
      <a:lvl2pPr marL="457200" indent="-234950" algn="l" rtl="0" eaLnBrk="1" fontAlgn="base" hangingPunct="1">
        <a:spcBef>
          <a:spcPct val="20000"/>
        </a:spcBef>
        <a:spcAft>
          <a:spcPct val="0"/>
        </a:spcAft>
        <a:buClr>
          <a:schemeClr val="tx2"/>
        </a:buClr>
        <a:buSzPct val="80000"/>
        <a:buFont typeface="Arial" charset="0"/>
        <a:buChar char="–"/>
        <a:defRPr sz="1800">
          <a:solidFill>
            <a:schemeClr val="tx1"/>
          </a:solidFill>
          <a:latin typeface="+mn-lt"/>
          <a:cs typeface="+mn-cs"/>
        </a:defRPr>
      </a:lvl2pPr>
      <a:lvl3pPr marL="679450" indent="-222250"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ctrTitle"/>
          </p:nvPr>
        </p:nvSpPr>
        <p:spPr/>
        <p:txBody>
          <a:bodyPr/>
          <a:lstStyle/>
          <a:p>
            <a:r>
              <a:rPr lang="en-US" dirty="0" smtClean="0"/>
              <a:t>Apprenticeship in Montana</a:t>
            </a:r>
            <a:endParaRPr lang="en-US" dirty="0"/>
          </a:p>
        </p:txBody>
      </p:sp>
      <p:sp>
        <p:nvSpPr>
          <p:cNvPr id="20" name="Subtitle 19"/>
          <p:cNvSpPr>
            <a:spLocks noGrp="1"/>
          </p:cNvSpPr>
          <p:nvPr>
            <p:ph type="subTitle" idx="1"/>
          </p:nvPr>
        </p:nvSpPr>
        <p:spPr>
          <a:xfrm>
            <a:off x="990600" y="1109762"/>
            <a:ext cx="7772400" cy="555594"/>
          </a:xfrm>
        </p:spPr>
        <p:txBody>
          <a:bodyPr/>
          <a:lstStyle/>
          <a:p>
            <a:r>
              <a:rPr lang="en-US" sz="2800" dirty="0" smtClean="0"/>
              <a:t>New Directions in Policy and Practice</a:t>
            </a:r>
          </a:p>
          <a:p>
            <a:r>
              <a:rPr lang="en-US" dirty="0"/>
              <a:t>Sandra </a:t>
            </a:r>
            <a:r>
              <a:rPr lang="en-US" dirty="0" err="1"/>
              <a:t>Staklis</a:t>
            </a:r>
            <a:r>
              <a:rPr lang="en-US" dirty="0"/>
              <a:t> and Kevin Jordan</a:t>
            </a:r>
          </a:p>
          <a:p>
            <a:endParaRPr lang="en-US" dirty="0" smtClean="0"/>
          </a:p>
          <a:p>
            <a:r>
              <a:rPr lang="en-US" dirty="0" smtClean="0"/>
              <a:t>TCI </a:t>
            </a:r>
            <a:r>
              <a:rPr lang="en-US" dirty="0"/>
              <a:t>Research Symposium: Evidence </a:t>
            </a:r>
            <a:r>
              <a:rPr lang="en-US" dirty="0" smtClean="0"/>
              <a:t>of What </a:t>
            </a:r>
            <a:r>
              <a:rPr lang="en-US" dirty="0"/>
              <a:t>Works for TAACCCT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19400"/>
            <a:ext cx="9144000" cy="3733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r>
              <a:rPr lang="en-US" sz="3600" dirty="0" smtClean="0"/>
              <a:t>Registration by state agency</a:t>
            </a:r>
          </a:p>
          <a:p>
            <a:r>
              <a:rPr lang="en-US" sz="3600" dirty="0" smtClean="0"/>
              <a:t>949 active registered apprenticeships in 2014</a:t>
            </a:r>
          </a:p>
          <a:p>
            <a:r>
              <a:rPr lang="en-US" sz="3600" dirty="0" smtClean="0"/>
              <a:t>Construction fields dominate</a:t>
            </a:r>
          </a:p>
          <a:p>
            <a:r>
              <a:rPr lang="en-US" sz="3600" dirty="0" smtClean="0"/>
              <a:t>50/50 union/non-union</a:t>
            </a:r>
          </a:p>
          <a:p>
            <a:pPr marL="0" indent="0">
              <a:buNone/>
            </a:pPr>
            <a:endParaRPr lang="en-US" sz="3200" dirty="0" smtClean="0"/>
          </a:p>
          <a:p>
            <a:endParaRPr lang="en-US" sz="3200" dirty="0" smtClean="0"/>
          </a:p>
        </p:txBody>
      </p:sp>
      <p:sp>
        <p:nvSpPr>
          <p:cNvPr id="4" name="Title 3"/>
          <p:cNvSpPr>
            <a:spLocks noGrp="1"/>
          </p:cNvSpPr>
          <p:nvPr>
            <p:ph type="title"/>
          </p:nvPr>
        </p:nvSpPr>
        <p:spPr/>
        <p:txBody>
          <a:bodyPr/>
          <a:lstStyle/>
          <a:p>
            <a:r>
              <a:rPr lang="en-US" sz="4000" dirty="0" smtClean="0"/>
              <a:t>Apprenticeship in Montana</a:t>
            </a:r>
            <a:endParaRPr lang="en-US" sz="4000" dirty="0"/>
          </a:p>
        </p:txBody>
      </p:sp>
    </p:spTree>
    <p:extLst>
      <p:ext uri="{BB962C8B-B14F-4D97-AF65-F5344CB8AC3E}">
        <p14:creationId xmlns:p14="http://schemas.microsoft.com/office/powerpoint/2010/main" val="676443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lvl="0"/>
            <a:r>
              <a:rPr lang="en-US" sz="2800" dirty="0"/>
              <a:t>What needs do </a:t>
            </a:r>
            <a:r>
              <a:rPr lang="en-US" sz="2800" dirty="0" smtClean="0"/>
              <a:t>stakeholders </a:t>
            </a:r>
            <a:r>
              <a:rPr lang="en-US" sz="2800" dirty="0"/>
              <a:t>feel that </a:t>
            </a:r>
            <a:r>
              <a:rPr lang="en-US" sz="2800" dirty="0" smtClean="0"/>
              <a:t>apprenticeship can meet, </a:t>
            </a:r>
            <a:r>
              <a:rPr lang="en-US" sz="2800" dirty="0"/>
              <a:t>and why </a:t>
            </a:r>
            <a:r>
              <a:rPr lang="en-US" sz="2800" dirty="0" smtClean="0"/>
              <a:t>is it </a:t>
            </a:r>
            <a:r>
              <a:rPr lang="en-US" sz="2800" dirty="0"/>
              <a:t>regarded as the best approach for filling those needs? </a:t>
            </a:r>
          </a:p>
          <a:p>
            <a:pPr lvl="0"/>
            <a:r>
              <a:rPr lang="en-US" sz="2800" dirty="0"/>
              <a:t>In what ways do existing apprenticeship opportunities need to change to meet those needs?</a:t>
            </a:r>
          </a:p>
          <a:p>
            <a:pPr lvl="0"/>
            <a:r>
              <a:rPr lang="en-US" sz="2800" dirty="0"/>
              <a:t>What strategies have been tried, and how successful have the efforts to introduce new opportunities been?</a:t>
            </a:r>
          </a:p>
          <a:p>
            <a:pPr marL="0" indent="0">
              <a:buNone/>
            </a:pPr>
            <a:endParaRPr lang="en-US" sz="3200" dirty="0" smtClean="0"/>
          </a:p>
          <a:p>
            <a:endParaRPr lang="en-US" sz="3200" dirty="0" smtClean="0"/>
          </a:p>
        </p:txBody>
      </p:sp>
      <p:sp>
        <p:nvSpPr>
          <p:cNvPr id="4" name="Title 3"/>
          <p:cNvSpPr>
            <a:spLocks noGrp="1"/>
          </p:cNvSpPr>
          <p:nvPr>
            <p:ph type="title"/>
          </p:nvPr>
        </p:nvSpPr>
        <p:spPr/>
        <p:txBody>
          <a:bodyPr/>
          <a:lstStyle/>
          <a:p>
            <a:r>
              <a:rPr lang="en-US" sz="4000" dirty="0" smtClean="0"/>
              <a:t>Case Study Research Questions</a:t>
            </a:r>
            <a:endParaRPr lang="en-US" sz="4000" dirty="0"/>
          </a:p>
        </p:txBody>
      </p:sp>
    </p:spTree>
    <p:extLst>
      <p:ext uri="{BB962C8B-B14F-4D97-AF65-F5344CB8AC3E}">
        <p14:creationId xmlns:p14="http://schemas.microsoft.com/office/powerpoint/2010/main" val="3874291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lvl="0"/>
            <a:r>
              <a:rPr lang="en-US" sz="2800" dirty="0" smtClean="0"/>
              <a:t>Interviews</a:t>
            </a:r>
          </a:p>
          <a:p>
            <a:pPr lvl="1"/>
            <a:r>
              <a:rPr lang="en-US" sz="3000" b="1" dirty="0" smtClean="0"/>
              <a:t>State agency representatives</a:t>
            </a:r>
          </a:p>
          <a:p>
            <a:pPr lvl="1"/>
            <a:r>
              <a:rPr lang="en-US" sz="3000" b="1" dirty="0"/>
              <a:t>C</a:t>
            </a:r>
            <a:r>
              <a:rPr lang="en-US" sz="3000" b="1" dirty="0" smtClean="0"/>
              <a:t>ollege administrators</a:t>
            </a:r>
          </a:p>
          <a:p>
            <a:pPr lvl="1"/>
            <a:r>
              <a:rPr lang="en-US" sz="3000" dirty="0" smtClean="0"/>
              <a:t>Employers</a:t>
            </a:r>
          </a:p>
          <a:p>
            <a:pPr lvl="1"/>
            <a:r>
              <a:rPr lang="en-US" sz="3000" dirty="0" smtClean="0"/>
              <a:t>Other stakeholders (unions, economic development organizations)</a:t>
            </a:r>
          </a:p>
          <a:p>
            <a:r>
              <a:rPr lang="en-US" sz="3200" b="1" dirty="0" smtClean="0"/>
              <a:t>Site visits</a:t>
            </a:r>
          </a:p>
          <a:p>
            <a:r>
              <a:rPr lang="en-US" sz="3200" dirty="0" smtClean="0"/>
              <a:t>Employer and student survey</a:t>
            </a:r>
          </a:p>
          <a:p>
            <a:endParaRPr lang="en-US" sz="3200" dirty="0" smtClean="0"/>
          </a:p>
        </p:txBody>
      </p:sp>
      <p:sp>
        <p:nvSpPr>
          <p:cNvPr id="4" name="Title 3"/>
          <p:cNvSpPr>
            <a:spLocks noGrp="1"/>
          </p:cNvSpPr>
          <p:nvPr>
            <p:ph type="title"/>
          </p:nvPr>
        </p:nvSpPr>
        <p:spPr/>
        <p:txBody>
          <a:bodyPr/>
          <a:lstStyle/>
          <a:p>
            <a:r>
              <a:rPr lang="en-US" sz="4000" dirty="0" smtClean="0"/>
              <a:t>Data Collection</a:t>
            </a:r>
            <a:endParaRPr lang="en-US" sz="4000" dirty="0"/>
          </a:p>
        </p:txBody>
      </p:sp>
    </p:spTree>
    <p:extLst>
      <p:ext uri="{BB962C8B-B14F-4D97-AF65-F5344CB8AC3E}">
        <p14:creationId xmlns:p14="http://schemas.microsoft.com/office/powerpoint/2010/main" val="2742918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lvl="0"/>
            <a:r>
              <a:rPr lang="en-US" sz="3200" dirty="0" smtClean="0"/>
              <a:t>Workforce development</a:t>
            </a:r>
          </a:p>
          <a:p>
            <a:pPr lvl="1"/>
            <a:r>
              <a:rPr lang="en-US" sz="3200" dirty="0" smtClean="0"/>
              <a:t>Skill gap, lacked of skilled workers</a:t>
            </a:r>
          </a:p>
          <a:p>
            <a:pPr lvl="1"/>
            <a:r>
              <a:rPr lang="en-US" sz="3200" dirty="0" smtClean="0"/>
              <a:t>Young people leaving Montana</a:t>
            </a:r>
          </a:p>
          <a:p>
            <a:r>
              <a:rPr lang="en-US" sz="3200" dirty="0" smtClean="0"/>
              <a:t>Ease faculty shortages</a:t>
            </a:r>
          </a:p>
          <a:p>
            <a:r>
              <a:rPr lang="en-US" sz="3200" dirty="0" smtClean="0"/>
              <a:t>Access to new funding sources for education</a:t>
            </a:r>
          </a:p>
          <a:p>
            <a:r>
              <a:rPr lang="en-US" sz="3200" dirty="0" smtClean="0"/>
              <a:t>Control college costs</a:t>
            </a:r>
          </a:p>
          <a:p>
            <a:pPr marL="0" indent="0">
              <a:buNone/>
            </a:pPr>
            <a:endParaRPr lang="en-US" sz="3200" dirty="0" smtClean="0"/>
          </a:p>
          <a:p>
            <a:pPr lvl="0"/>
            <a:endParaRPr lang="en-US" sz="3200" dirty="0" smtClean="0"/>
          </a:p>
          <a:p>
            <a:pPr lvl="0"/>
            <a:endParaRPr lang="en-US" sz="2800" dirty="0"/>
          </a:p>
          <a:p>
            <a:pPr marL="0" indent="0">
              <a:buNone/>
            </a:pPr>
            <a:endParaRPr lang="en-US" sz="3200" dirty="0" smtClean="0"/>
          </a:p>
          <a:p>
            <a:endParaRPr lang="en-US" sz="3200" dirty="0" smtClean="0"/>
          </a:p>
        </p:txBody>
      </p:sp>
      <p:sp>
        <p:nvSpPr>
          <p:cNvPr id="4" name="Title 3"/>
          <p:cNvSpPr>
            <a:spLocks noGrp="1"/>
          </p:cNvSpPr>
          <p:nvPr>
            <p:ph type="title"/>
          </p:nvPr>
        </p:nvSpPr>
        <p:spPr/>
        <p:txBody>
          <a:bodyPr/>
          <a:lstStyle/>
          <a:p>
            <a:r>
              <a:rPr lang="en-US" sz="4000" dirty="0" smtClean="0"/>
              <a:t>Need for Apprenticeship</a:t>
            </a:r>
            <a:endParaRPr lang="en-US" sz="4000" dirty="0"/>
          </a:p>
        </p:txBody>
      </p:sp>
    </p:spTree>
    <p:extLst>
      <p:ext uri="{BB962C8B-B14F-4D97-AF65-F5344CB8AC3E}">
        <p14:creationId xmlns:p14="http://schemas.microsoft.com/office/powerpoint/2010/main" val="1407223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lvl="0"/>
            <a:r>
              <a:rPr lang="en-US" sz="4000" dirty="0" smtClean="0"/>
              <a:t>Improved instruction and outcomes</a:t>
            </a:r>
          </a:p>
          <a:p>
            <a:pPr lvl="0"/>
            <a:r>
              <a:rPr lang="en-US" sz="4000" dirty="0" smtClean="0"/>
              <a:t>Higher rates of college completion</a:t>
            </a:r>
          </a:p>
          <a:p>
            <a:pPr lvl="0"/>
            <a:r>
              <a:rPr lang="en-US" sz="4000" dirty="0" smtClean="0"/>
              <a:t>Workforce flexibility</a:t>
            </a:r>
          </a:p>
          <a:p>
            <a:pPr lvl="0"/>
            <a:endParaRPr lang="en-US" sz="4000" dirty="0"/>
          </a:p>
          <a:p>
            <a:pPr marL="0" indent="0">
              <a:buNone/>
            </a:pPr>
            <a:endParaRPr lang="en-US" sz="3200" dirty="0" smtClean="0"/>
          </a:p>
          <a:p>
            <a:endParaRPr lang="en-US" sz="3200" dirty="0" smtClean="0"/>
          </a:p>
        </p:txBody>
      </p:sp>
      <p:sp>
        <p:nvSpPr>
          <p:cNvPr id="4" name="Title 3"/>
          <p:cNvSpPr>
            <a:spLocks noGrp="1"/>
          </p:cNvSpPr>
          <p:nvPr>
            <p:ph type="title"/>
          </p:nvPr>
        </p:nvSpPr>
        <p:spPr/>
        <p:txBody>
          <a:bodyPr/>
          <a:lstStyle/>
          <a:p>
            <a:r>
              <a:rPr lang="en-US" sz="4000" dirty="0" smtClean="0"/>
              <a:t>Need for Change in Apprenticeship</a:t>
            </a:r>
            <a:endParaRPr lang="en-US" sz="4000" dirty="0"/>
          </a:p>
        </p:txBody>
      </p:sp>
    </p:spTree>
    <p:extLst>
      <p:ext uri="{BB962C8B-B14F-4D97-AF65-F5344CB8AC3E}">
        <p14:creationId xmlns:p14="http://schemas.microsoft.com/office/powerpoint/2010/main" val="3163390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a:spcAft>
                <a:spcPts val="600"/>
              </a:spcAft>
            </a:pPr>
            <a:r>
              <a:rPr lang="en-US" sz="3600" dirty="0" err="1" smtClean="0"/>
              <a:t>RevUp</a:t>
            </a:r>
            <a:r>
              <a:rPr lang="en-US" sz="3600" dirty="0" smtClean="0"/>
              <a:t> grads: Streamlined </a:t>
            </a:r>
            <a:r>
              <a:rPr lang="en-US" sz="3600" dirty="0"/>
              <a:t>application process with reduced </a:t>
            </a:r>
            <a:r>
              <a:rPr lang="en-US" sz="3600" dirty="0" smtClean="0"/>
              <a:t>on-the-job training and </a:t>
            </a:r>
            <a:r>
              <a:rPr lang="en-US" sz="3600" dirty="0"/>
              <a:t>instructional </a:t>
            </a:r>
            <a:r>
              <a:rPr lang="en-US" sz="3600" dirty="0" smtClean="0"/>
              <a:t>requirements</a:t>
            </a:r>
            <a:endParaRPr lang="en-US" sz="3600" dirty="0"/>
          </a:p>
          <a:p>
            <a:pPr>
              <a:spcAft>
                <a:spcPts val="600"/>
              </a:spcAft>
            </a:pPr>
            <a:r>
              <a:rPr lang="en-US" sz="3600" dirty="0" smtClean="0"/>
              <a:t>Apprenticeship certificate holders: Award credit toward degrees</a:t>
            </a:r>
            <a:endParaRPr lang="en-US" sz="3600" dirty="0"/>
          </a:p>
          <a:p>
            <a:pPr marL="0" indent="0">
              <a:buNone/>
            </a:pPr>
            <a:endParaRPr lang="en-US" sz="3200" dirty="0" smtClean="0"/>
          </a:p>
          <a:p>
            <a:endParaRPr lang="en-US" sz="3200" dirty="0" smtClean="0"/>
          </a:p>
        </p:txBody>
      </p:sp>
      <p:sp>
        <p:nvSpPr>
          <p:cNvPr id="4" name="Title 3"/>
          <p:cNvSpPr>
            <a:spLocks noGrp="1"/>
          </p:cNvSpPr>
          <p:nvPr>
            <p:ph type="title"/>
          </p:nvPr>
        </p:nvSpPr>
        <p:spPr/>
        <p:txBody>
          <a:bodyPr/>
          <a:lstStyle/>
          <a:p>
            <a:r>
              <a:rPr lang="en-US" sz="4000" dirty="0" err="1" smtClean="0"/>
              <a:t>RevUp</a:t>
            </a:r>
            <a:r>
              <a:rPr lang="en-US" sz="4000" dirty="0" smtClean="0"/>
              <a:t>: Existing Apprenticeships</a:t>
            </a:r>
            <a:endParaRPr lang="en-US" sz="4000" dirty="0"/>
          </a:p>
        </p:txBody>
      </p:sp>
    </p:spTree>
    <p:extLst>
      <p:ext uri="{BB962C8B-B14F-4D97-AF65-F5344CB8AC3E}">
        <p14:creationId xmlns:p14="http://schemas.microsoft.com/office/powerpoint/2010/main" val="854590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marL="0" indent="0">
              <a:spcAft>
                <a:spcPts val="600"/>
              </a:spcAft>
              <a:buNone/>
            </a:pPr>
            <a:r>
              <a:rPr lang="en-US" sz="3200" dirty="0" smtClean="0"/>
              <a:t>Accelerated program that offers:</a:t>
            </a:r>
          </a:p>
          <a:p>
            <a:pPr>
              <a:spcAft>
                <a:spcPts val="600"/>
              </a:spcAft>
            </a:pPr>
            <a:r>
              <a:rPr lang="en-US" sz="3200" dirty="0" smtClean="0"/>
              <a:t>Competency-based instruction</a:t>
            </a:r>
          </a:p>
          <a:p>
            <a:pPr>
              <a:spcAft>
                <a:spcPts val="600"/>
              </a:spcAft>
            </a:pPr>
            <a:r>
              <a:rPr lang="en-US" sz="3200" dirty="0" smtClean="0"/>
              <a:t>Integrated college coursework and on-the-job training</a:t>
            </a:r>
          </a:p>
          <a:p>
            <a:pPr>
              <a:spcAft>
                <a:spcPts val="600"/>
              </a:spcAft>
            </a:pPr>
            <a:r>
              <a:rPr lang="en-US" sz="3200" dirty="0" smtClean="0"/>
              <a:t>Tuition covered by employer and/or financial aid</a:t>
            </a:r>
          </a:p>
          <a:p>
            <a:pPr>
              <a:spcAft>
                <a:spcPts val="600"/>
              </a:spcAft>
            </a:pPr>
            <a:r>
              <a:rPr lang="en-US" sz="3200" dirty="0"/>
              <a:t>O</a:t>
            </a:r>
            <a:r>
              <a:rPr lang="en-US" sz="3200" dirty="0" smtClean="0"/>
              <a:t>ffers an AAS and apprenticeship certificate</a:t>
            </a:r>
          </a:p>
          <a:p>
            <a:pPr marL="0" indent="0">
              <a:buNone/>
            </a:pPr>
            <a:endParaRPr lang="en-US" sz="3200" dirty="0" smtClean="0"/>
          </a:p>
          <a:p>
            <a:endParaRPr lang="en-US" sz="3200" dirty="0" smtClean="0"/>
          </a:p>
        </p:txBody>
      </p:sp>
      <p:sp>
        <p:nvSpPr>
          <p:cNvPr id="4" name="Title 3"/>
          <p:cNvSpPr>
            <a:spLocks noGrp="1"/>
          </p:cNvSpPr>
          <p:nvPr>
            <p:ph type="title"/>
          </p:nvPr>
        </p:nvSpPr>
        <p:spPr/>
        <p:txBody>
          <a:bodyPr/>
          <a:lstStyle/>
          <a:p>
            <a:r>
              <a:rPr lang="en-US" sz="4000" dirty="0" err="1" smtClean="0"/>
              <a:t>RevUp</a:t>
            </a:r>
            <a:r>
              <a:rPr lang="en-US" sz="4000" dirty="0" smtClean="0"/>
              <a:t>: New Apprenticeships</a:t>
            </a:r>
            <a:endParaRPr lang="en-US" sz="4000" dirty="0"/>
          </a:p>
        </p:txBody>
      </p:sp>
    </p:spTree>
    <p:extLst>
      <p:ext uri="{BB962C8B-B14F-4D97-AF65-F5344CB8AC3E}">
        <p14:creationId xmlns:p14="http://schemas.microsoft.com/office/powerpoint/2010/main" val="2492650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a:spcAft>
                <a:spcPts val="600"/>
              </a:spcAft>
            </a:pPr>
            <a:r>
              <a:rPr lang="en-US" sz="3200" dirty="0" smtClean="0"/>
              <a:t>Expand agreements between existing apprenticeship programs and college</a:t>
            </a:r>
          </a:p>
          <a:p>
            <a:pPr>
              <a:spcAft>
                <a:spcPts val="600"/>
              </a:spcAft>
            </a:pPr>
            <a:r>
              <a:rPr lang="en-US" sz="3200" dirty="0" smtClean="0"/>
              <a:t>Establish new programs</a:t>
            </a:r>
          </a:p>
          <a:p>
            <a:pPr lvl="1">
              <a:spcAft>
                <a:spcPts val="600"/>
              </a:spcAft>
            </a:pPr>
            <a:r>
              <a:rPr lang="en-US" sz="3000" dirty="0" smtClean="0"/>
              <a:t>Outreach </a:t>
            </a:r>
            <a:r>
              <a:rPr lang="en-US" sz="3000" dirty="0"/>
              <a:t>through workforce navigators</a:t>
            </a:r>
          </a:p>
          <a:p>
            <a:pPr lvl="1">
              <a:spcAft>
                <a:spcPts val="600"/>
              </a:spcAft>
            </a:pPr>
            <a:r>
              <a:rPr lang="en-US" sz="3000" dirty="0"/>
              <a:t>Recruit employers to work with state apprenticeship </a:t>
            </a:r>
            <a:r>
              <a:rPr lang="en-US" sz="3000" dirty="0" smtClean="0"/>
              <a:t>office</a:t>
            </a:r>
          </a:p>
          <a:p>
            <a:pPr lvl="1">
              <a:spcAft>
                <a:spcPts val="600"/>
              </a:spcAft>
            </a:pPr>
            <a:r>
              <a:rPr lang="en-US" sz="3000" dirty="0" smtClean="0"/>
              <a:t>Develop a template/set of guidelines</a:t>
            </a:r>
          </a:p>
          <a:p>
            <a:pPr lvl="1">
              <a:spcAft>
                <a:spcPts val="600"/>
              </a:spcAft>
            </a:pPr>
            <a:r>
              <a:rPr lang="en-US" sz="3000" dirty="0" smtClean="0"/>
              <a:t>Replicate initial models</a:t>
            </a:r>
          </a:p>
          <a:p>
            <a:pPr marL="0" indent="0">
              <a:buNone/>
            </a:pPr>
            <a:endParaRPr lang="en-US" sz="3200" dirty="0" smtClean="0"/>
          </a:p>
          <a:p>
            <a:endParaRPr lang="en-US" sz="3200" dirty="0" smtClean="0"/>
          </a:p>
        </p:txBody>
      </p:sp>
      <p:sp>
        <p:nvSpPr>
          <p:cNvPr id="4" name="Title 3"/>
          <p:cNvSpPr>
            <a:spLocks noGrp="1"/>
          </p:cNvSpPr>
          <p:nvPr>
            <p:ph type="title"/>
          </p:nvPr>
        </p:nvSpPr>
        <p:spPr/>
        <p:txBody>
          <a:bodyPr/>
          <a:lstStyle/>
          <a:p>
            <a:r>
              <a:rPr lang="en-US" sz="4000" dirty="0" smtClean="0"/>
              <a:t>Apprenticeship in </a:t>
            </a:r>
            <a:r>
              <a:rPr lang="en-US" sz="4000" dirty="0" err="1" smtClean="0"/>
              <a:t>RevUp</a:t>
            </a:r>
            <a:r>
              <a:rPr lang="en-US" sz="4000" dirty="0" smtClean="0"/>
              <a:t>: Approach</a:t>
            </a:r>
            <a:endParaRPr lang="en-US" sz="4000" dirty="0"/>
          </a:p>
        </p:txBody>
      </p:sp>
    </p:spTree>
    <p:extLst>
      <p:ext uri="{BB962C8B-B14F-4D97-AF65-F5344CB8AC3E}">
        <p14:creationId xmlns:p14="http://schemas.microsoft.com/office/powerpoint/2010/main" val="2186515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a:spcAft>
                <a:spcPts val="600"/>
              </a:spcAft>
            </a:pPr>
            <a:r>
              <a:rPr lang="en-US" sz="3600" dirty="0" smtClean="0"/>
              <a:t>Misconceptions: employers and colleges</a:t>
            </a:r>
            <a:endParaRPr lang="en-US" sz="3600" dirty="0"/>
          </a:p>
          <a:p>
            <a:pPr>
              <a:spcAft>
                <a:spcPts val="600"/>
              </a:spcAft>
            </a:pPr>
            <a:r>
              <a:rPr lang="en-US" sz="3600" dirty="0" smtClean="0"/>
              <a:t>Accreditation requirements</a:t>
            </a:r>
          </a:p>
          <a:p>
            <a:pPr>
              <a:spcAft>
                <a:spcPts val="600"/>
              </a:spcAft>
            </a:pPr>
            <a:r>
              <a:rPr lang="en-US" sz="3600" dirty="0" smtClean="0"/>
              <a:t>Employer interest/commitment</a:t>
            </a:r>
          </a:p>
          <a:p>
            <a:pPr>
              <a:spcAft>
                <a:spcPts val="600"/>
              </a:spcAft>
            </a:pPr>
            <a:r>
              <a:rPr lang="en-US" sz="3600" dirty="0" smtClean="0"/>
              <a:t>Need to adapt college programs</a:t>
            </a:r>
          </a:p>
          <a:p>
            <a:pPr marL="0" indent="0">
              <a:buNone/>
            </a:pPr>
            <a:endParaRPr lang="en-US" sz="3200" dirty="0" smtClean="0"/>
          </a:p>
          <a:p>
            <a:endParaRPr lang="en-US" sz="3200" dirty="0" smtClean="0"/>
          </a:p>
        </p:txBody>
      </p:sp>
      <p:sp>
        <p:nvSpPr>
          <p:cNvPr id="4" name="Title 3"/>
          <p:cNvSpPr>
            <a:spLocks noGrp="1"/>
          </p:cNvSpPr>
          <p:nvPr>
            <p:ph type="title"/>
          </p:nvPr>
        </p:nvSpPr>
        <p:spPr/>
        <p:txBody>
          <a:bodyPr/>
          <a:lstStyle/>
          <a:p>
            <a:r>
              <a:rPr lang="en-US" sz="4000" dirty="0" smtClean="0"/>
              <a:t>Challenges</a:t>
            </a:r>
            <a:endParaRPr lang="en-US" sz="4000" dirty="0"/>
          </a:p>
        </p:txBody>
      </p:sp>
    </p:spTree>
    <p:extLst>
      <p:ext uri="{BB962C8B-B14F-4D97-AF65-F5344CB8AC3E}">
        <p14:creationId xmlns:p14="http://schemas.microsoft.com/office/powerpoint/2010/main" val="245646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5105400"/>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r>
              <a:rPr lang="en-US" sz="3600" dirty="0" smtClean="0"/>
              <a:t>Establishing model programs</a:t>
            </a:r>
          </a:p>
          <a:p>
            <a:r>
              <a:rPr lang="en-US" sz="3600" dirty="0" smtClean="0"/>
              <a:t>State-level liaison between the Department of Industry and Labor and the colleges</a:t>
            </a:r>
          </a:p>
          <a:p>
            <a:r>
              <a:rPr lang="en-US" sz="3600" dirty="0" smtClean="0"/>
              <a:t>Three regional specialists dedicated to developing apprenticeships in healthcare</a:t>
            </a:r>
          </a:p>
          <a:p>
            <a:r>
              <a:rPr lang="en-US" sz="3600" dirty="0" smtClean="0"/>
              <a:t>Outreach and marketing campaign</a:t>
            </a:r>
          </a:p>
        </p:txBody>
      </p:sp>
      <p:sp>
        <p:nvSpPr>
          <p:cNvPr id="4" name="Title 3"/>
          <p:cNvSpPr>
            <a:spLocks noGrp="1"/>
          </p:cNvSpPr>
          <p:nvPr>
            <p:ph type="title"/>
          </p:nvPr>
        </p:nvSpPr>
        <p:spPr/>
        <p:txBody>
          <a:bodyPr/>
          <a:lstStyle/>
          <a:p>
            <a:r>
              <a:rPr lang="en-US" sz="4000" dirty="0" err="1" smtClean="0"/>
              <a:t>RevUp</a:t>
            </a:r>
            <a:r>
              <a:rPr lang="en-US" sz="4000" dirty="0" smtClean="0"/>
              <a:t> and Montana </a:t>
            </a:r>
            <a:r>
              <a:rPr lang="en-US" sz="4000" dirty="0" err="1" smtClean="0"/>
              <a:t>HealthCARE</a:t>
            </a:r>
            <a:endParaRPr lang="en-US" sz="4000" dirty="0"/>
          </a:p>
        </p:txBody>
      </p:sp>
    </p:spTree>
    <p:extLst>
      <p:ext uri="{BB962C8B-B14F-4D97-AF65-F5344CB8AC3E}">
        <p14:creationId xmlns:p14="http://schemas.microsoft.com/office/powerpoint/2010/main" val="56511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err="1" smtClean="0"/>
              <a:t>RevUp</a:t>
            </a:r>
            <a:r>
              <a:rPr lang="en-US" sz="4000" dirty="0" smtClean="0"/>
              <a:t> Montana</a:t>
            </a:r>
            <a:endParaRPr lang="en-US" sz="4000" dirty="0"/>
          </a:p>
        </p:txBody>
      </p:sp>
      <p:sp>
        <p:nvSpPr>
          <p:cNvPr id="6" name="Rounded Rectangle 5"/>
          <p:cNvSpPr/>
          <p:nvPr/>
        </p:nvSpPr>
        <p:spPr bwMode="auto">
          <a:xfrm>
            <a:off x="685800" y="1752600"/>
            <a:ext cx="914400" cy="9144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068387"/>
            <a:ext cx="3429000" cy="2133599"/>
          </a:xfrm>
          <a:prstGeom prst="rect">
            <a:avLst/>
          </a:prstGeom>
        </p:spPr>
      </p:pic>
      <p:sp>
        <p:nvSpPr>
          <p:cNvPr id="3" name="TextBox 2"/>
          <p:cNvSpPr txBox="1"/>
          <p:nvPr/>
        </p:nvSpPr>
        <p:spPr>
          <a:xfrm>
            <a:off x="0" y="1364903"/>
            <a:ext cx="5594801" cy="1461939"/>
          </a:xfrm>
          <a:prstGeom prst="rect">
            <a:avLst/>
          </a:prstGeom>
          <a:noFill/>
        </p:spPr>
        <p:txBody>
          <a:bodyPr wrap="none" rtlCol="0">
            <a:spAutoFit/>
          </a:bodyPr>
          <a:lstStyle/>
          <a:p>
            <a:pPr marL="285750" indent="-285750">
              <a:spcBef>
                <a:spcPts val="600"/>
              </a:spcBef>
              <a:buFont typeface="Arial" panose="020B0604020202020204" pitchFamily="34" charset="0"/>
              <a:buChar char="•"/>
            </a:pPr>
            <a:r>
              <a:rPr lang="en-US" sz="2800" dirty="0" smtClean="0"/>
              <a:t>13 two-year colleges throughout</a:t>
            </a:r>
          </a:p>
          <a:p>
            <a:pPr marL="283464">
              <a:spcBef>
                <a:spcPts val="0"/>
              </a:spcBef>
            </a:pPr>
            <a:r>
              <a:rPr lang="en-US" sz="2800" dirty="0" smtClean="0"/>
              <a:t>Montana</a:t>
            </a:r>
          </a:p>
          <a:p>
            <a:pPr marL="285750" indent="-285750">
              <a:spcBef>
                <a:spcPts val="600"/>
              </a:spcBef>
              <a:buFont typeface="Arial" panose="020B0604020202020204" pitchFamily="34" charset="0"/>
              <a:buChar char="•"/>
            </a:pPr>
            <a:r>
              <a:rPr lang="en-US" sz="2800" dirty="0" smtClean="0"/>
              <a:t>Manufacturing and energy </a:t>
            </a:r>
          </a:p>
        </p:txBody>
      </p:sp>
      <p:sp>
        <p:nvSpPr>
          <p:cNvPr id="8" name="TextBox 7"/>
          <p:cNvSpPr txBox="1"/>
          <p:nvPr/>
        </p:nvSpPr>
        <p:spPr>
          <a:xfrm>
            <a:off x="0" y="3352800"/>
            <a:ext cx="8428911" cy="3616375"/>
          </a:xfrm>
          <a:prstGeom prst="rect">
            <a:avLst/>
          </a:prstGeom>
          <a:noFill/>
        </p:spPr>
        <p:txBody>
          <a:bodyPr wrap="none" rtlCol="0">
            <a:spAutoFit/>
          </a:bodyPr>
          <a:lstStyle/>
          <a:p>
            <a:pPr marL="285750" indent="-285750">
              <a:spcBef>
                <a:spcPts val="600"/>
              </a:spcBef>
              <a:buFont typeface="Arial" panose="020B0604020202020204" pitchFamily="34" charset="0"/>
              <a:buChar char="•"/>
            </a:pPr>
            <a:r>
              <a:rPr lang="en-US" sz="2800" b="1" dirty="0" smtClean="0"/>
              <a:t>Stackable certificates and industry-recognized</a:t>
            </a:r>
          </a:p>
          <a:p>
            <a:pPr marL="283464">
              <a:spcBef>
                <a:spcPts val="0"/>
              </a:spcBef>
            </a:pPr>
            <a:r>
              <a:rPr lang="en-US" sz="2800" b="1" dirty="0" smtClean="0"/>
              <a:t>credentials</a:t>
            </a:r>
          </a:p>
          <a:p>
            <a:pPr marL="285750" indent="-285750">
              <a:spcBef>
                <a:spcPts val="600"/>
              </a:spcBef>
              <a:buFont typeface="Arial" panose="020B0604020202020204" pitchFamily="34" charset="0"/>
              <a:buChar char="•"/>
            </a:pPr>
            <a:r>
              <a:rPr lang="en-US" sz="2800" dirty="0" smtClean="0"/>
              <a:t>Online course offerings</a:t>
            </a:r>
          </a:p>
          <a:p>
            <a:pPr marL="285750" indent="-285750">
              <a:spcBef>
                <a:spcPts val="600"/>
              </a:spcBef>
              <a:buFont typeface="Arial" panose="020B0604020202020204" pitchFamily="34" charset="0"/>
              <a:buChar char="•"/>
            </a:pPr>
            <a:r>
              <a:rPr lang="en-US" sz="2800" dirty="0" smtClean="0"/>
              <a:t>Apprenticeship (with Montana </a:t>
            </a:r>
            <a:r>
              <a:rPr lang="en-US" sz="2800" dirty="0" err="1" smtClean="0"/>
              <a:t>HealthCARE</a:t>
            </a:r>
            <a:r>
              <a:rPr lang="en-US" sz="2800" dirty="0" smtClean="0"/>
              <a:t>)</a:t>
            </a:r>
          </a:p>
          <a:p>
            <a:pPr marL="285750" indent="-285750">
              <a:spcBef>
                <a:spcPts val="600"/>
              </a:spcBef>
              <a:buFont typeface="Arial" panose="020B0604020202020204" pitchFamily="34" charset="0"/>
              <a:buChar char="•"/>
            </a:pPr>
            <a:r>
              <a:rPr lang="en-US" sz="2800" dirty="0" smtClean="0"/>
              <a:t>Developmental math</a:t>
            </a:r>
          </a:p>
          <a:p>
            <a:pPr marL="285750" indent="-285750">
              <a:spcBef>
                <a:spcPts val="600"/>
              </a:spcBef>
              <a:buFont typeface="Arial" panose="020B0604020202020204" pitchFamily="34" charset="0"/>
              <a:buChar char="•"/>
            </a:pPr>
            <a:r>
              <a:rPr lang="en-US" sz="2800" dirty="0" smtClean="0"/>
              <a:t>Coaching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16965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1094968"/>
            <a:ext cx="8001000" cy="5382032"/>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pPr>
              <a:spcAft>
                <a:spcPts val="600"/>
              </a:spcAft>
            </a:pPr>
            <a:r>
              <a:rPr lang="en-US" sz="3600" dirty="0"/>
              <a:t>In what ways might apprenticeship efforts need to be scaled to a small state with many small manufacturers?</a:t>
            </a:r>
            <a:endParaRPr lang="en-US" sz="3600" dirty="0" smtClean="0"/>
          </a:p>
          <a:p>
            <a:r>
              <a:rPr lang="en-US" sz="3600" dirty="0" smtClean="0"/>
              <a:t>How does apprenticeship connect to other education and workforce initiatives?</a:t>
            </a:r>
          </a:p>
          <a:p>
            <a:r>
              <a:rPr lang="en-US" sz="3600" dirty="0" smtClean="0"/>
              <a:t>What about women and tribal colleges?</a:t>
            </a:r>
          </a:p>
          <a:p>
            <a:endParaRPr lang="en-US" sz="3200" dirty="0" smtClean="0"/>
          </a:p>
        </p:txBody>
      </p:sp>
      <p:sp>
        <p:nvSpPr>
          <p:cNvPr id="4" name="Title 3"/>
          <p:cNvSpPr>
            <a:spLocks noGrp="1"/>
          </p:cNvSpPr>
          <p:nvPr>
            <p:ph type="title"/>
          </p:nvPr>
        </p:nvSpPr>
        <p:spPr/>
        <p:txBody>
          <a:bodyPr/>
          <a:lstStyle/>
          <a:p>
            <a:r>
              <a:rPr lang="en-US" sz="4000" dirty="0" smtClean="0"/>
              <a:t>Case Study: New Questions</a:t>
            </a:r>
            <a:endParaRPr lang="en-US" sz="4000" dirty="0"/>
          </a:p>
        </p:txBody>
      </p:sp>
    </p:spTree>
    <p:extLst>
      <p:ext uri="{BB962C8B-B14F-4D97-AF65-F5344CB8AC3E}">
        <p14:creationId xmlns:p14="http://schemas.microsoft.com/office/powerpoint/2010/main" val="84734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Apprenticeship: One day in the media</a:t>
            </a:r>
            <a:endParaRPr lang="en-US" sz="4000" dirty="0"/>
          </a:p>
        </p:txBody>
      </p:sp>
      <p:sp>
        <p:nvSpPr>
          <p:cNvPr id="5" name="TextBox 4"/>
          <p:cNvSpPr txBox="1"/>
          <p:nvPr/>
        </p:nvSpPr>
        <p:spPr>
          <a:xfrm>
            <a:off x="4923380" y="4654657"/>
            <a:ext cx="4130426" cy="193899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3200" b="1" dirty="0" smtClean="0">
                <a:solidFill>
                  <a:schemeClr val="bg1"/>
                </a:solidFill>
              </a:rPr>
              <a:t>How Apprenticeship</a:t>
            </a:r>
          </a:p>
          <a:p>
            <a:r>
              <a:rPr lang="en-US" sz="3200" b="1" dirty="0" smtClean="0">
                <a:solidFill>
                  <a:schemeClr val="bg1"/>
                </a:solidFill>
              </a:rPr>
              <a:t>Will Save the </a:t>
            </a:r>
          </a:p>
          <a:p>
            <a:r>
              <a:rPr lang="en-US" sz="3200" b="1" dirty="0" smtClean="0">
                <a:solidFill>
                  <a:schemeClr val="bg1"/>
                </a:solidFill>
              </a:rPr>
              <a:t>U.S. Economy</a:t>
            </a:r>
          </a:p>
          <a:p>
            <a:pPr algn="r"/>
            <a:r>
              <a:rPr lang="en-US" sz="2400" i="1" dirty="0" smtClean="0">
                <a:solidFill>
                  <a:schemeClr val="bg1"/>
                </a:solidFill>
              </a:rPr>
              <a:t>Forbes</a:t>
            </a:r>
            <a:endParaRPr lang="en-US" sz="2400" i="1" dirty="0">
              <a:solidFill>
                <a:schemeClr val="bg1"/>
              </a:solidFill>
            </a:endParaRPr>
          </a:p>
        </p:txBody>
      </p:sp>
      <p:sp>
        <p:nvSpPr>
          <p:cNvPr id="6" name="Rounded Rectangle 5"/>
          <p:cNvSpPr/>
          <p:nvPr/>
        </p:nvSpPr>
        <p:spPr bwMode="auto">
          <a:xfrm>
            <a:off x="685800" y="1752600"/>
            <a:ext cx="914400" cy="9144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7" name="Rounded Rectangle 6"/>
          <p:cNvSpPr/>
          <p:nvPr/>
        </p:nvSpPr>
        <p:spPr bwMode="auto">
          <a:xfrm>
            <a:off x="1066800" y="2362200"/>
            <a:ext cx="914400" cy="9144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9" name="TextBox 8"/>
          <p:cNvSpPr txBox="1"/>
          <p:nvPr/>
        </p:nvSpPr>
        <p:spPr>
          <a:xfrm>
            <a:off x="208450" y="4300714"/>
            <a:ext cx="4498347" cy="1323439"/>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2800" b="1" dirty="0">
                <a:solidFill>
                  <a:schemeClr val="bg1"/>
                </a:solidFill>
              </a:rPr>
              <a:t>Apprenticeship first </a:t>
            </a:r>
            <a:r>
              <a:rPr lang="en-US" sz="2800" b="1" dirty="0" smtClean="0">
                <a:solidFill>
                  <a:schemeClr val="bg1"/>
                </a:solidFill>
              </a:rPr>
              <a:t>step</a:t>
            </a:r>
          </a:p>
          <a:p>
            <a:r>
              <a:rPr lang="en-US" sz="2800" b="1" dirty="0" smtClean="0">
                <a:solidFill>
                  <a:schemeClr val="bg1"/>
                </a:solidFill>
              </a:rPr>
              <a:t>on </a:t>
            </a:r>
            <a:r>
              <a:rPr lang="en-US" sz="2800" b="1" dirty="0">
                <a:solidFill>
                  <a:schemeClr val="bg1"/>
                </a:solidFill>
              </a:rPr>
              <a:t>ladder to middle class</a:t>
            </a:r>
          </a:p>
          <a:p>
            <a:pPr algn="r"/>
            <a:r>
              <a:rPr lang="en-US" sz="2400" i="1" dirty="0">
                <a:solidFill>
                  <a:schemeClr val="bg1"/>
                </a:solidFill>
              </a:rPr>
              <a:t>Wichita </a:t>
            </a:r>
            <a:r>
              <a:rPr lang="en-US" sz="2400" i="1" dirty="0" smtClean="0">
                <a:solidFill>
                  <a:schemeClr val="bg1"/>
                </a:solidFill>
              </a:rPr>
              <a:t>Eagle</a:t>
            </a:r>
          </a:p>
        </p:txBody>
      </p:sp>
      <p:sp>
        <p:nvSpPr>
          <p:cNvPr id="12" name="TextBox 11"/>
          <p:cNvSpPr txBox="1"/>
          <p:nvPr/>
        </p:nvSpPr>
        <p:spPr>
          <a:xfrm>
            <a:off x="1143000" y="1314441"/>
            <a:ext cx="7899920" cy="954107"/>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3200" b="1" dirty="0" smtClean="0">
                <a:solidFill>
                  <a:schemeClr val="bg1"/>
                </a:solidFill>
              </a:rPr>
              <a:t>Apprenticeships offer debt-free training</a:t>
            </a:r>
          </a:p>
          <a:p>
            <a:pPr algn="r"/>
            <a:r>
              <a:rPr lang="en-US" sz="2400" i="1" dirty="0" smtClean="0">
                <a:solidFill>
                  <a:schemeClr val="bg1"/>
                </a:solidFill>
              </a:rPr>
              <a:t>San Francisco Chronicle</a:t>
            </a:r>
          </a:p>
        </p:txBody>
      </p:sp>
      <p:sp>
        <p:nvSpPr>
          <p:cNvPr id="13" name="TextBox 12"/>
          <p:cNvSpPr txBox="1"/>
          <p:nvPr/>
        </p:nvSpPr>
        <p:spPr>
          <a:xfrm>
            <a:off x="191660" y="2676435"/>
            <a:ext cx="6880410" cy="1200329"/>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2400" b="1" dirty="0">
                <a:solidFill>
                  <a:schemeClr val="bg1"/>
                </a:solidFill>
              </a:rPr>
              <a:t>Oregon a national leader in recruiting women </a:t>
            </a:r>
            <a:endParaRPr lang="en-US" sz="2400" b="1" dirty="0" smtClean="0">
              <a:solidFill>
                <a:schemeClr val="bg1"/>
              </a:solidFill>
            </a:endParaRPr>
          </a:p>
          <a:p>
            <a:r>
              <a:rPr lang="en-US" sz="2400" b="1" dirty="0" smtClean="0">
                <a:solidFill>
                  <a:schemeClr val="bg1"/>
                </a:solidFill>
              </a:rPr>
              <a:t>apprentices </a:t>
            </a:r>
            <a:r>
              <a:rPr lang="en-US" sz="2400" b="1" dirty="0">
                <a:solidFill>
                  <a:schemeClr val="bg1"/>
                </a:solidFill>
              </a:rPr>
              <a:t>but challenges </a:t>
            </a:r>
            <a:r>
              <a:rPr lang="en-US" sz="2400" b="1" dirty="0" smtClean="0">
                <a:solidFill>
                  <a:schemeClr val="bg1"/>
                </a:solidFill>
              </a:rPr>
              <a:t>remain</a:t>
            </a:r>
          </a:p>
          <a:p>
            <a:pPr algn="r"/>
            <a:r>
              <a:rPr lang="en-US" sz="2400" i="1" dirty="0" smtClean="0">
                <a:solidFill>
                  <a:schemeClr val="bg1"/>
                </a:solidFill>
              </a:rPr>
              <a:t>The Oregonian</a:t>
            </a:r>
          </a:p>
        </p:txBody>
      </p:sp>
    </p:spTree>
    <p:extLst>
      <p:ext uri="{BB962C8B-B14F-4D97-AF65-F5344CB8AC3E}">
        <p14:creationId xmlns:p14="http://schemas.microsoft.com/office/powerpoint/2010/main" val="273319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vs. current status of apprenticeship in the U.S.</a:t>
            </a:r>
            <a:endParaRPr lang="en-US" sz="4000"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81000" y="1676400"/>
            <a:ext cx="8077200" cy="4343400"/>
          </a:xfrm>
        </p:spPr>
      </p:pic>
    </p:spTree>
    <p:extLst>
      <p:ext uri="{BB962C8B-B14F-4D97-AF65-F5344CB8AC3E}">
        <p14:creationId xmlns:p14="http://schemas.microsoft.com/office/powerpoint/2010/main" val="114465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219200"/>
            <a:ext cx="3886200" cy="4906963"/>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sz="2400" b="1" dirty="0" smtClean="0"/>
              <a:t>Traditional Apprenticeship</a:t>
            </a:r>
          </a:p>
          <a:p>
            <a:r>
              <a:rPr lang="en-US" sz="2400" dirty="0" smtClean="0"/>
              <a:t>Oversight provided by the Department of Labor or state agencies</a:t>
            </a:r>
          </a:p>
          <a:p>
            <a:r>
              <a:rPr lang="en-US" sz="2400" dirty="0" smtClean="0"/>
              <a:t>Majority of apprentices in construction trades and manufacturing</a:t>
            </a:r>
          </a:p>
          <a:p>
            <a:r>
              <a:rPr lang="en-US" sz="2400" dirty="0" smtClean="0"/>
              <a:t>Time based </a:t>
            </a:r>
            <a:endParaRPr lang="en-US" sz="2400" dirty="0"/>
          </a:p>
        </p:txBody>
      </p:sp>
      <p:sp>
        <p:nvSpPr>
          <p:cNvPr id="3" name="Content Placeholder 2"/>
          <p:cNvSpPr>
            <a:spLocks noGrp="1"/>
          </p:cNvSpPr>
          <p:nvPr>
            <p:ph sz="half" idx="2"/>
          </p:nvPr>
        </p:nvSpPr>
        <p:spPr>
          <a:xfrm>
            <a:off x="4800600" y="1219200"/>
            <a:ext cx="3886200" cy="4906963"/>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sz="2400" b="1" dirty="0" smtClean="0"/>
              <a:t>Newer Trends</a:t>
            </a:r>
          </a:p>
          <a:p>
            <a:r>
              <a:rPr lang="en-US" sz="2400" dirty="0" smtClean="0"/>
              <a:t>American Apprenticeship Grants</a:t>
            </a:r>
          </a:p>
          <a:p>
            <a:r>
              <a:rPr lang="en-US" sz="2400" dirty="0" smtClean="0"/>
              <a:t>Registered Apprenticeship College Consortium</a:t>
            </a:r>
          </a:p>
          <a:p>
            <a:r>
              <a:rPr lang="en-US" sz="2400" dirty="0" smtClean="0"/>
              <a:t>New fields: healthcare and information technology</a:t>
            </a:r>
          </a:p>
          <a:p>
            <a:r>
              <a:rPr lang="en-US" sz="2400" dirty="0" smtClean="0"/>
              <a:t>Competency-based models</a:t>
            </a:r>
          </a:p>
          <a:p>
            <a:endParaRPr lang="en-US" sz="2400" dirty="0"/>
          </a:p>
        </p:txBody>
      </p:sp>
      <p:sp>
        <p:nvSpPr>
          <p:cNvPr id="4" name="Title 3"/>
          <p:cNvSpPr>
            <a:spLocks noGrp="1"/>
          </p:cNvSpPr>
          <p:nvPr>
            <p:ph type="title"/>
          </p:nvPr>
        </p:nvSpPr>
        <p:spPr/>
        <p:txBody>
          <a:bodyPr/>
          <a:lstStyle/>
          <a:p>
            <a:r>
              <a:rPr lang="en-US" sz="4000" dirty="0" smtClean="0"/>
              <a:t>National Context</a:t>
            </a:r>
            <a:endParaRPr lang="en-US" sz="4000" dirty="0"/>
          </a:p>
        </p:txBody>
      </p:sp>
    </p:spTree>
    <p:extLst>
      <p:ext uri="{BB962C8B-B14F-4D97-AF65-F5344CB8AC3E}">
        <p14:creationId xmlns:p14="http://schemas.microsoft.com/office/powerpoint/2010/main" val="49336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rgbClr val="0070C0"/>
            </a:solidFill>
          </a:ln>
        </p:spPr>
        <p:style>
          <a:lnRef idx="1">
            <a:schemeClr val="dk1"/>
          </a:lnRef>
          <a:fillRef idx="1001">
            <a:schemeClr val="lt1"/>
          </a:fillRef>
          <a:effectRef idx="1">
            <a:schemeClr val="dk1"/>
          </a:effectRef>
          <a:fontRef idx="minor">
            <a:schemeClr val="dk1"/>
          </a:fontRef>
        </p:style>
        <p:txBody>
          <a:bodyPr/>
          <a:lstStyle/>
          <a:p>
            <a:r>
              <a:rPr lang="en-US" sz="3200" dirty="0" smtClean="0"/>
              <a:t>Employer involvement</a:t>
            </a:r>
          </a:p>
          <a:p>
            <a:r>
              <a:rPr lang="en-US" sz="3200" dirty="0" smtClean="0"/>
              <a:t>Structured on the job training</a:t>
            </a:r>
          </a:p>
          <a:p>
            <a:r>
              <a:rPr lang="en-US" sz="3200" dirty="0" smtClean="0"/>
              <a:t>Related technical instruction</a:t>
            </a:r>
          </a:p>
          <a:p>
            <a:r>
              <a:rPr lang="en-US" sz="3200" dirty="0" smtClean="0"/>
              <a:t>Paid work experience with incremental wage increases</a:t>
            </a:r>
          </a:p>
          <a:p>
            <a:r>
              <a:rPr lang="en-US" sz="3200" dirty="0" smtClean="0"/>
              <a:t>Alignment with industry-recognized credential</a:t>
            </a:r>
          </a:p>
        </p:txBody>
      </p:sp>
      <p:sp>
        <p:nvSpPr>
          <p:cNvPr id="4" name="Title 3"/>
          <p:cNvSpPr>
            <a:spLocks noGrp="1"/>
          </p:cNvSpPr>
          <p:nvPr>
            <p:ph type="title"/>
          </p:nvPr>
        </p:nvSpPr>
        <p:spPr/>
        <p:txBody>
          <a:bodyPr/>
          <a:lstStyle/>
          <a:p>
            <a:r>
              <a:rPr lang="en-US" sz="4000" dirty="0"/>
              <a:t>Requirements of </a:t>
            </a:r>
            <a:r>
              <a:rPr lang="en-US" sz="4000" dirty="0" smtClean="0"/>
              <a:t>Registered Apprenticeship</a:t>
            </a:r>
            <a:endParaRPr lang="en-US" sz="4000" dirty="0"/>
          </a:p>
        </p:txBody>
      </p:sp>
    </p:spTree>
    <p:extLst>
      <p:ext uri="{BB962C8B-B14F-4D97-AF65-F5344CB8AC3E}">
        <p14:creationId xmlns:p14="http://schemas.microsoft.com/office/powerpoint/2010/main" val="2020100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0"/>
            <a:ext cx="8153400" cy="45259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r>
              <a:rPr lang="en-US" sz="3200" dirty="0" smtClean="0"/>
              <a:t>Earn while you learn</a:t>
            </a:r>
          </a:p>
          <a:p>
            <a:r>
              <a:rPr lang="en-US" sz="3200" dirty="0" smtClean="0"/>
              <a:t>Low cost to the public</a:t>
            </a:r>
          </a:p>
          <a:p>
            <a:r>
              <a:rPr lang="en-US" sz="3200" dirty="0" smtClean="0"/>
              <a:t>Higher earnings</a:t>
            </a:r>
          </a:p>
          <a:p>
            <a:r>
              <a:rPr lang="en-US" sz="3200" dirty="0" smtClean="0"/>
              <a:t>Workforce development</a:t>
            </a:r>
            <a:endParaRPr lang="en-US" sz="3200" dirty="0"/>
          </a:p>
        </p:txBody>
      </p:sp>
      <p:sp>
        <p:nvSpPr>
          <p:cNvPr id="4" name="Title 3"/>
          <p:cNvSpPr>
            <a:spLocks noGrp="1"/>
          </p:cNvSpPr>
          <p:nvPr>
            <p:ph type="title"/>
          </p:nvPr>
        </p:nvSpPr>
        <p:spPr/>
        <p:txBody>
          <a:bodyPr/>
          <a:lstStyle/>
          <a:p>
            <a:r>
              <a:rPr lang="en-US" sz="4000" dirty="0" smtClean="0"/>
              <a:t>Benefits</a:t>
            </a:r>
            <a:endParaRPr lang="en-US" sz="4000" dirty="0"/>
          </a:p>
        </p:txBody>
      </p:sp>
    </p:spTree>
    <p:extLst>
      <p:ext uri="{BB962C8B-B14F-4D97-AF65-F5344CB8AC3E}">
        <p14:creationId xmlns:p14="http://schemas.microsoft.com/office/powerpoint/2010/main" val="420148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r>
              <a:rPr lang="en-US" sz="3200" dirty="0" smtClean="0"/>
              <a:t>Underutilized</a:t>
            </a:r>
          </a:p>
          <a:p>
            <a:r>
              <a:rPr lang="en-US" sz="3200" dirty="0" smtClean="0"/>
              <a:t>Public perception</a:t>
            </a:r>
          </a:p>
          <a:p>
            <a:r>
              <a:rPr lang="en-US" sz="3200" dirty="0" smtClean="0"/>
              <a:t>Portability</a:t>
            </a:r>
          </a:p>
          <a:p>
            <a:r>
              <a:rPr lang="en-US" sz="3200" dirty="0" smtClean="0"/>
              <a:t>Decreasing union numbers</a:t>
            </a:r>
          </a:p>
          <a:p>
            <a:r>
              <a:rPr lang="en-US" sz="3200" dirty="0" smtClean="0"/>
              <a:t>Weak or neglected instruction</a:t>
            </a:r>
          </a:p>
          <a:p>
            <a:r>
              <a:rPr lang="en-US" sz="3200" dirty="0" smtClean="0"/>
              <a:t>Attrition</a:t>
            </a:r>
          </a:p>
        </p:txBody>
      </p:sp>
      <p:sp>
        <p:nvSpPr>
          <p:cNvPr id="4" name="Title 3"/>
          <p:cNvSpPr>
            <a:spLocks noGrp="1"/>
          </p:cNvSpPr>
          <p:nvPr>
            <p:ph type="title"/>
          </p:nvPr>
        </p:nvSpPr>
        <p:spPr/>
        <p:txBody>
          <a:bodyPr/>
          <a:lstStyle/>
          <a:p>
            <a:r>
              <a:rPr lang="en-US" sz="4000" dirty="0" smtClean="0"/>
              <a:t>Issues</a:t>
            </a:r>
            <a:endParaRPr lang="en-US" sz="4000" dirty="0"/>
          </a:p>
        </p:txBody>
      </p:sp>
    </p:spTree>
    <p:extLst>
      <p:ext uri="{BB962C8B-B14F-4D97-AF65-F5344CB8AC3E}">
        <p14:creationId xmlns:p14="http://schemas.microsoft.com/office/powerpoint/2010/main" val="29798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71600"/>
            <a:ext cx="8001000" cy="4754563"/>
          </a:xfrm>
          <a:ln>
            <a:solidFill>
              <a:schemeClr val="accent1"/>
            </a:solidFill>
          </a:ln>
        </p:spPr>
        <p:style>
          <a:lnRef idx="1">
            <a:schemeClr val="dk1"/>
          </a:lnRef>
          <a:fillRef idx="1001">
            <a:schemeClr val="lt1"/>
          </a:fillRef>
          <a:effectRef idx="1">
            <a:schemeClr val="dk1"/>
          </a:effectRef>
          <a:fontRef idx="minor">
            <a:schemeClr val="dk1"/>
          </a:fontRef>
        </p:style>
        <p:txBody>
          <a:bodyPr/>
          <a:lstStyle/>
          <a:p>
            <a:r>
              <a:rPr lang="en-US" sz="3200" dirty="0" smtClean="0"/>
              <a:t>Recruitment</a:t>
            </a:r>
          </a:p>
          <a:p>
            <a:r>
              <a:rPr lang="en-US" sz="3200" dirty="0" smtClean="0"/>
              <a:t>Marketing</a:t>
            </a:r>
          </a:p>
          <a:p>
            <a:r>
              <a:rPr lang="en-US" sz="3200" dirty="0" smtClean="0"/>
              <a:t>Tax credits and subsidies</a:t>
            </a:r>
          </a:p>
          <a:p>
            <a:r>
              <a:rPr lang="en-US" sz="3200" dirty="0" smtClean="0"/>
              <a:t>Financial aid</a:t>
            </a:r>
          </a:p>
          <a:p>
            <a:r>
              <a:rPr lang="en-US" sz="3200" dirty="0" smtClean="0"/>
              <a:t>Increase diversity</a:t>
            </a:r>
          </a:p>
          <a:p>
            <a:r>
              <a:rPr lang="en-US" sz="3200" dirty="0" smtClean="0"/>
              <a:t>Community college involvement</a:t>
            </a:r>
          </a:p>
        </p:txBody>
      </p:sp>
      <p:sp>
        <p:nvSpPr>
          <p:cNvPr id="4" name="Title 3"/>
          <p:cNvSpPr>
            <a:spLocks noGrp="1"/>
          </p:cNvSpPr>
          <p:nvPr>
            <p:ph type="title"/>
          </p:nvPr>
        </p:nvSpPr>
        <p:spPr/>
        <p:txBody>
          <a:bodyPr/>
          <a:lstStyle/>
          <a:p>
            <a:r>
              <a:rPr lang="en-US" sz="4000" dirty="0" smtClean="0"/>
              <a:t>Suggestions from the Field</a:t>
            </a:r>
            <a:endParaRPr lang="en-US" sz="4000" dirty="0"/>
          </a:p>
        </p:txBody>
      </p:sp>
    </p:spTree>
    <p:extLst>
      <p:ext uri="{BB962C8B-B14F-4D97-AF65-F5344CB8AC3E}">
        <p14:creationId xmlns:p14="http://schemas.microsoft.com/office/powerpoint/2010/main" val="1535827773"/>
      </p:ext>
    </p:extLst>
  </p:cSld>
  <p:clrMapOvr>
    <a:masterClrMapping/>
  </p:clrMapOvr>
</p:sld>
</file>

<file path=ppt/theme/theme1.xml><?xml version="1.0" encoding="utf-8"?>
<a:theme xmlns:a="http://schemas.openxmlformats.org/drawingml/2006/main" name="1_RTI Corporate">
  <a:themeElements>
    <a:clrScheme name="RTI Theme Colors">
      <a:dk1>
        <a:srgbClr val="000000"/>
      </a:dk1>
      <a:lt1>
        <a:srgbClr val="FFFFFF"/>
      </a:lt1>
      <a:dk2>
        <a:srgbClr val="000000"/>
      </a:dk2>
      <a:lt2>
        <a:srgbClr val="808080"/>
      </a:lt2>
      <a:accent1>
        <a:srgbClr val="085295"/>
      </a:accent1>
      <a:accent2>
        <a:srgbClr val="D06F1A"/>
      </a:accent2>
      <a:accent3>
        <a:srgbClr val="B1953A"/>
      </a:accent3>
      <a:accent4>
        <a:srgbClr val="FFC525"/>
      </a:accent4>
      <a:accent5>
        <a:srgbClr val="5D9732"/>
      </a:accent5>
      <a:accent6>
        <a:srgbClr val="4F2683"/>
      </a:accent6>
      <a:hlink>
        <a:srgbClr val="0045C7"/>
      </a:hlink>
      <a:folHlink>
        <a:srgbClr val="5D6EC9"/>
      </a:folHlink>
    </a:clrScheme>
    <a:fontScheme name="Custom Design">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5 RTI Template_eaj.potx" id="{F36C9CB5-03DD-49DE-A2E1-ECD0688EE6F0}" vid="{2E05CADE-BD4F-44D0-94ED-F5F5804852F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2015_RTI_Standard_Template</Template>
  <TotalTime>3429</TotalTime>
  <Words>2066</Words>
  <Application>Microsoft Office PowerPoint</Application>
  <PresentationFormat>On-screen Show (4:3)</PresentationFormat>
  <Paragraphs>214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Narrow</vt:lpstr>
      <vt:lpstr>Wingdings</vt:lpstr>
      <vt:lpstr>ヒラギノ角ゴ Pro W3</vt:lpstr>
      <vt:lpstr>1_RTI Corporate</vt:lpstr>
      <vt:lpstr>Apprenticeship in Montana</vt:lpstr>
      <vt:lpstr>RevUp Montana</vt:lpstr>
      <vt:lpstr>Apprenticeship: One day in the media</vt:lpstr>
      <vt:lpstr>vs. current status of apprenticeship in the U.S.</vt:lpstr>
      <vt:lpstr>National Context</vt:lpstr>
      <vt:lpstr>Requirements of Registered Apprenticeship</vt:lpstr>
      <vt:lpstr>Benefits</vt:lpstr>
      <vt:lpstr>Issues</vt:lpstr>
      <vt:lpstr>Suggestions from the Field</vt:lpstr>
      <vt:lpstr>Apprenticeship in Montana</vt:lpstr>
      <vt:lpstr>Case Study Research Questions</vt:lpstr>
      <vt:lpstr>Data Collection</vt:lpstr>
      <vt:lpstr>Need for Apprenticeship</vt:lpstr>
      <vt:lpstr>Need for Change in Apprenticeship</vt:lpstr>
      <vt:lpstr>RevUp: Existing Apprenticeships</vt:lpstr>
      <vt:lpstr>RevUp: New Apprenticeships</vt:lpstr>
      <vt:lpstr>Apprenticeship in RevUp: Approach</vt:lpstr>
      <vt:lpstr>Challenges</vt:lpstr>
      <vt:lpstr>RevUp and Montana HealthCARE</vt:lpstr>
      <vt:lpstr>Case Study: New Questions</vt:lpstr>
    </vt:vector>
  </TitlesOfParts>
  <Company>RTI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Kevin</dc:creator>
  <cp:lastModifiedBy>Fox, Heather L</cp:lastModifiedBy>
  <cp:revision>130</cp:revision>
  <dcterms:created xsi:type="dcterms:W3CDTF">2015-10-06T22:44:26Z</dcterms:created>
  <dcterms:modified xsi:type="dcterms:W3CDTF">2015-11-10T16:34:49Z</dcterms:modified>
</cp:coreProperties>
</file>